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3" r:id="rId6"/>
    <p:sldId id="265" r:id="rId7"/>
    <p:sldId id="270" r:id="rId8"/>
    <p:sldId id="283" r:id="rId9"/>
    <p:sldId id="266" r:id="rId10"/>
    <p:sldId id="272" r:id="rId11"/>
    <p:sldId id="273" r:id="rId12"/>
    <p:sldId id="267" r:id="rId13"/>
    <p:sldId id="275" r:id="rId14"/>
    <p:sldId id="274" r:id="rId15"/>
    <p:sldId id="268" r:id="rId16"/>
    <p:sldId id="276" r:id="rId17"/>
    <p:sldId id="278" r:id="rId18"/>
    <p:sldId id="269" r:id="rId19"/>
    <p:sldId id="288" r:id="rId20"/>
    <p:sldId id="284" r:id="rId21"/>
    <p:sldId id="289" r:id="rId22"/>
    <p:sldId id="285" r:id="rId23"/>
    <p:sldId id="291" r:id="rId24"/>
    <p:sldId id="290" r:id="rId25"/>
    <p:sldId id="292" r:id="rId2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415"/>
    <a:srgbClr val="E65D00"/>
    <a:srgbClr val="FF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>
      <p:cViewPr varScale="1">
        <p:scale>
          <a:sx n="77" d="100"/>
          <a:sy n="77" d="100"/>
        </p:scale>
        <p:origin x="103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661BE-650B-4CDF-B472-0B6F60F9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7E1746-8BCB-48A3-9F6D-FD54903B2CE8}" type="datetimeFigureOut">
              <a:rPr lang="pt-PT"/>
              <a:pPr>
                <a:defRPr/>
              </a:pPr>
              <a:t>23/06/2019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53C8-134E-44B2-AA4B-9E64FD2B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996A-CF93-4378-B4AB-B036B3C6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5EEC6A-4FF7-45E3-8912-3D9D58FE860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513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FF9A279-2026-40DE-8ACA-6D2FEBA1F8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PT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9F171-2AB9-417D-953D-63048A621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6BA050-17D0-4353-958A-212D4FD16D49}"/>
              </a:ext>
            </a:extLst>
          </p:cNvPr>
          <p:cNvCxnSpPr/>
          <p:nvPr userDrawn="1"/>
        </p:nvCxnSpPr>
        <p:spPr>
          <a:xfrm rot="5400000">
            <a:off x="5832475" y="3176588"/>
            <a:ext cx="5832475" cy="0"/>
          </a:xfrm>
          <a:prstGeom prst="line">
            <a:avLst/>
          </a:prstGeom>
          <a:ln w="19050">
            <a:solidFill>
              <a:srgbClr val="D0B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780B9A-04CE-4887-9CAA-878D3666C5CD}"/>
              </a:ext>
            </a:extLst>
          </p:cNvPr>
          <p:cNvCxnSpPr/>
          <p:nvPr userDrawn="1"/>
        </p:nvCxnSpPr>
        <p:spPr>
          <a:xfrm>
            <a:off x="107950" y="6524625"/>
            <a:ext cx="8208963" cy="0"/>
          </a:xfrm>
          <a:prstGeom prst="line">
            <a:avLst/>
          </a:prstGeom>
          <a:ln w="19050">
            <a:solidFill>
              <a:srgbClr val="D0B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8" descr="LOGO_1 (2).png">
            <a:extLst>
              <a:ext uri="{FF2B5EF4-FFF2-40B4-BE49-F238E27FC236}">
                <a16:creationId xmlns:a16="http://schemas.microsoft.com/office/drawing/2014/main" id="{7D1F0D4D-34A9-45A6-9610-FF9E98564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099175"/>
            <a:ext cx="8651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ABD7AA-A5AF-42AC-93D7-C753E1A6A086}"/>
              </a:ext>
            </a:extLst>
          </p:cNvPr>
          <p:cNvSpPr txBox="1">
            <a:spLocks/>
          </p:cNvSpPr>
          <p:nvPr userDrawn="1"/>
        </p:nvSpPr>
        <p:spPr>
          <a:xfrm>
            <a:off x="4211638" y="6524625"/>
            <a:ext cx="4137025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 sz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>
                <a:cs typeface="+mn-cs"/>
              </a:rPr>
              <a:t>Disciplina e ano</a:t>
            </a:r>
            <a:endParaRPr lang="pt-PT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C0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C000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FFC000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ID071">
            <a:extLst>
              <a:ext uri="{FF2B5EF4-FFF2-40B4-BE49-F238E27FC236}">
                <a16:creationId xmlns:a16="http://schemas.microsoft.com/office/drawing/2014/main" id="{6676FC93-83AF-40B0-9B76-561ADDA3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751388"/>
            <a:ext cx="768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ID070">
            <a:extLst>
              <a:ext uri="{FF2B5EF4-FFF2-40B4-BE49-F238E27FC236}">
                <a16:creationId xmlns:a16="http://schemas.microsoft.com/office/drawing/2014/main" id="{66C9F22D-38F3-4761-8F63-2BE6C149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569348" y="3571524"/>
            <a:ext cx="946404" cy="789532"/>
          </a:xfrm>
          <a:prstGeom prst="ellipse">
            <a:avLst/>
          </a:prstGeom>
          <a:noFill/>
        </p:spPr>
      </p:pic>
      <p:sp>
        <p:nvSpPr>
          <p:cNvPr id="8" name="Rectângulo 3">
            <a:extLst>
              <a:ext uri="{FF2B5EF4-FFF2-40B4-BE49-F238E27FC236}">
                <a16:creationId xmlns:a16="http://schemas.microsoft.com/office/drawing/2014/main" id="{9AC3ED90-8171-4991-995E-5225E293DFC0}"/>
              </a:ext>
            </a:extLst>
          </p:cNvPr>
          <p:cNvSpPr/>
          <p:nvPr/>
        </p:nvSpPr>
        <p:spPr>
          <a:xfrm>
            <a:off x="1619250" y="107950"/>
            <a:ext cx="69865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rgbClr val="FF6600"/>
                </a:solidFill>
                <a:latin typeface="+mn-lt"/>
                <a:cs typeface="+mn-cs"/>
              </a:rPr>
              <a:t>Transporte de nutrientes e oxigénio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srgbClr val="FF6600"/>
                </a:solidFill>
                <a:latin typeface="+mn-lt"/>
                <a:cs typeface="+mn-cs"/>
              </a:rPr>
              <a:t>até às células</a:t>
            </a:r>
            <a:endParaRPr lang="pt-PT" sz="3600" dirty="0">
              <a:solidFill>
                <a:srgbClr val="FF6600"/>
              </a:solidFill>
              <a:latin typeface="+mj-lt"/>
              <a:cs typeface="+mn-cs"/>
            </a:endParaRPr>
          </a:p>
        </p:txBody>
      </p:sp>
      <p:sp>
        <p:nvSpPr>
          <p:cNvPr id="9" name="Arredondar Rectângulo de Canto Diagonal 8">
            <a:extLst>
              <a:ext uri="{FF2B5EF4-FFF2-40B4-BE49-F238E27FC236}">
                <a16:creationId xmlns:a16="http://schemas.microsoft.com/office/drawing/2014/main" id="{662C0C96-7A4F-4111-8A01-27FA8654D746}"/>
              </a:ext>
            </a:extLst>
          </p:cNvPr>
          <p:cNvSpPr/>
          <p:nvPr/>
        </p:nvSpPr>
        <p:spPr>
          <a:xfrm rot="10800000" flipV="1">
            <a:off x="539750" y="333375"/>
            <a:ext cx="863600" cy="790575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latin typeface="+mj-lt"/>
              </a:rPr>
              <a:t>1.3</a:t>
            </a:r>
          </a:p>
        </p:txBody>
      </p:sp>
      <p:sp>
        <p:nvSpPr>
          <p:cNvPr id="3078" name="CaixaDeTexto 7">
            <a:extLst>
              <a:ext uri="{FF2B5EF4-FFF2-40B4-BE49-F238E27FC236}">
                <a16:creationId xmlns:a16="http://schemas.microsoft.com/office/drawing/2014/main" id="{2BF0EB69-25F1-4750-9CE9-DDF59E99BBC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4988" y="2908300"/>
            <a:ext cx="4249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>
                <a:latin typeface="Trebuchet MS" panose="020B0603020202020204" pitchFamily="34" charset="0"/>
              </a:rPr>
              <a:t>Sangue</a:t>
            </a:r>
          </a:p>
          <a:p>
            <a:pPr eaLnBrk="1" hangingPunct="1"/>
            <a:endParaRPr lang="pt-PT" altLang="pt-BR" sz="2800">
              <a:latin typeface="Trebuchet MS" panose="020B0603020202020204" pitchFamily="34" charset="0"/>
            </a:endParaRPr>
          </a:p>
          <a:p>
            <a:pPr eaLnBrk="1" hangingPunct="1"/>
            <a:r>
              <a:rPr lang="pt-PT" altLang="pt-BR" sz="2800">
                <a:latin typeface="Trebuchet MS" panose="020B0603020202020204" pitchFamily="34" charset="0"/>
              </a:rPr>
              <a:t>Circulação</a:t>
            </a:r>
          </a:p>
        </p:txBody>
      </p:sp>
      <p:sp>
        <p:nvSpPr>
          <p:cNvPr id="3079" name="Rectângulo 9">
            <a:extLst>
              <a:ext uri="{FF2B5EF4-FFF2-40B4-BE49-F238E27FC236}">
                <a16:creationId xmlns:a16="http://schemas.microsoft.com/office/drawing/2014/main" id="{B1B2CA0A-8D5D-435B-8406-43CB39DF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41500"/>
            <a:ext cx="3817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Recordar conceitos…</a:t>
            </a:r>
          </a:p>
        </p:txBody>
      </p:sp>
      <p:pic>
        <p:nvPicPr>
          <p:cNvPr id="15" name="Picture 16" descr="ID070">
            <a:extLst>
              <a:ext uri="{FF2B5EF4-FFF2-40B4-BE49-F238E27FC236}">
                <a16:creationId xmlns:a16="http://schemas.microsoft.com/office/drawing/2014/main" id="{7583BF7B-3E2F-41D8-9DEB-9570B6D6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795107" y="1987328"/>
            <a:ext cx="946404" cy="789532"/>
          </a:xfrm>
          <a:prstGeom prst="ellipse">
            <a:avLst/>
          </a:prstGeom>
          <a:noFill/>
        </p:spPr>
      </p:pic>
      <p:pic>
        <p:nvPicPr>
          <p:cNvPr id="16" name="Picture 16" descr="ID070">
            <a:extLst>
              <a:ext uri="{FF2B5EF4-FFF2-40B4-BE49-F238E27FC236}">
                <a16:creationId xmlns:a16="http://schemas.microsoft.com/office/drawing/2014/main" id="{4915C0BC-6F2C-4115-A359-0BB4AEF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7714134" y="2570011"/>
            <a:ext cx="946404" cy="789532"/>
          </a:xfrm>
          <a:prstGeom prst="ellipse">
            <a:avLst/>
          </a:prstGeom>
          <a:noFill/>
        </p:spPr>
      </p:pic>
      <p:pic>
        <p:nvPicPr>
          <p:cNvPr id="17" name="Picture 16" descr="ID070">
            <a:extLst>
              <a:ext uri="{FF2B5EF4-FFF2-40B4-BE49-F238E27FC236}">
                <a16:creationId xmlns:a16="http://schemas.microsoft.com/office/drawing/2014/main" id="{85D153C1-4458-4BDD-B56C-E7A20733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7642734" y="4941053"/>
            <a:ext cx="946404" cy="789532"/>
          </a:xfrm>
          <a:prstGeom prst="ellipse">
            <a:avLst/>
          </a:prstGeom>
          <a:noFill/>
        </p:spPr>
      </p:pic>
      <p:pic>
        <p:nvPicPr>
          <p:cNvPr id="18" name="Picture 16" descr="ID070">
            <a:extLst>
              <a:ext uri="{FF2B5EF4-FFF2-40B4-BE49-F238E27FC236}">
                <a16:creationId xmlns:a16="http://schemas.microsoft.com/office/drawing/2014/main" id="{FADAC40C-5564-4547-B489-3731C428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819562" y="4423122"/>
            <a:ext cx="946404" cy="789532"/>
          </a:xfrm>
          <a:prstGeom prst="ellipse">
            <a:avLst/>
          </a:prstGeom>
          <a:noFill/>
        </p:spPr>
      </p:pic>
      <p:pic>
        <p:nvPicPr>
          <p:cNvPr id="19" name="Picture 16" descr="ID070">
            <a:extLst>
              <a:ext uri="{FF2B5EF4-FFF2-40B4-BE49-F238E27FC236}">
                <a16:creationId xmlns:a16="http://schemas.microsoft.com/office/drawing/2014/main" id="{AE5F554C-4249-4FCD-90DF-C142597D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134322" y="2891832"/>
            <a:ext cx="1743075" cy="1454150"/>
          </a:xfrm>
          <a:prstGeom prst="ellipse">
            <a:avLst/>
          </a:prstGeom>
          <a:noFill/>
        </p:spPr>
      </p:pic>
      <p:pic>
        <p:nvPicPr>
          <p:cNvPr id="20" name="Picture 16" descr="ID070">
            <a:extLst>
              <a:ext uri="{FF2B5EF4-FFF2-40B4-BE49-F238E27FC236}">
                <a16:creationId xmlns:a16="http://schemas.microsoft.com/office/drawing/2014/main" id="{0D6E60C3-B562-49C6-B82D-EC22BE71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730473" y="2690380"/>
            <a:ext cx="1456863" cy="1215379"/>
          </a:xfrm>
          <a:prstGeom prst="ellipse">
            <a:avLst/>
          </a:prstGeom>
          <a:noFill/>
        </p:spPr>
      </p:pic>
      <p:pic>
        <p:nvPicPr>
          <p:cNvPr id="21" name="Picture 16" descr="ID070">
            <a:extLst>
              <a:ext uri="{FF2B5EF4-FFF2-40B4-BE49-F238E27FC236}">
                <a16:creationId xmlns:a16="http://schemas.microsoft.com/office/drawing/2014/main" id="{A42DCDDA-6F26-46A7-8334-BDBAAF05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750553" y="5071194"/>
            <a:ext cx="1743075" cy="1454150"/>
          </a:xfrm>
          <a:prstGeom prst="ellipse">
            <a:avLst/>
          </a:prstGeom>
          <a:noFill/>
        </p:spPr>
      </p:pic>
      <p:pic>
        <p:nvPicPr>
          <p:cNvPr id="3087" name="Picture 15" descr="ID071">
            <a:extLst>
              <a:ext uri="{FF2B5EF4-FFF2-40B4-BE49-F238E27FC236}">
                <a16:creationId xmlns:a16="http://schemas.microsoft.com/office/drawing/2014/main" id="{E3F373E6-567B-4C30-A780-E4C23303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875088"/>
            <a:ext cx="17335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5" descr="ID071">
            <a:extLst>
              <a:ext uri="{FF2B5EF4-FFF2-40B4-BE49-F238E27FC236}">
                <a16:creationId xmlns:a16="http://schemas.microsoft.com/office/drawing/2014/main" id="{3A6AE18E-40E9-4485-939E-5B42DA4A3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829050"/>
            <a:ext cx="9794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5" descr="ID071">
            <a:extLst>
              <a:ext uri="{FF2B5EF4-FFF2-40B4-BE49-F238E27FC236}">
                <a16:creationId xmlns:a16="http://schemas.microsoft.com/office/drawing/2014/main" id="{F8ECE8B7-2063-4C27-8BDC-3A9EFA19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555875"/>
            <a:ext cx="9810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5" descr="ID071">
            <a:extLst>
              <a:ext uri="{FF2B5EF4-FFF2-40B4-BE49-F238E27FC236}">
                <a16:creationId xmlns:a16="http://schemas.microsoft.com/office/drawing/2014/main" id="{98802F6B-4345-4EFD-9034-DB161DE3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4389438"/>
            <a:ext cx="766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ID070">
            <a:extLst>
              <a:ext uri="{FF2B5EF4-FFF2-40B4-BE49-F238E27FC236}">
                <a16:creationId xmlns:a16="http://schemas.microsoft.com/office/drawing/2014/main" id="{7C9FD51C-8BB0-4A0E-ABF2-E5588FA8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971962" y="5212654"/>
            <a:ext cx="946404" cy="789532"/>
          </a:xfrm>
          <a:prstGeom prst="ellipse">
            <a:avLst/>
          </a:prstGeom>
          <a:noFill/>
        </p:spPr>
      </p:pic>
      <p:pic>
        <p:nvPicPr>
          <p:cNvPr id="3092" name="Picture 18" descr="ID072">
            <a:extLst>
              <a:ext uri="{FF2B5EF4-FFF2-40B4-BE49-F238E27FC236}">
                <a16:creationId xmlns:a16="http://schemas.microsoft.com/office/drawing/2014/main" id="{923DB629-D2DF-4D2C-AC9E-9B0B7059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00003"/>
              </a:clrFrom>
              <a:clrTo>
                <a:srgbClr val="200003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71825"/>
            <a:ext cx="9255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8" descr="ID072">
            <a:extLst>
              <a:ext uri="{FF2B5EF4-FFF2-40B4-BE49-F238E27FC236}">
                <a16:creationId xmlns:a16="http://schemas.microsoft.com/office/drawing/2014/main" id="{84C72FA3-2C4C-41AD-A164-58EAD5B9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00003"/>
              </a:clrFrom>
              <a:clrTo>
                <a:srgbClr val="200003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3965575"/>
            <a:ext cx="4365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8" descr="ID072">
            <a:extLst>
              <a:ext uri="{FF2B5EF4-FFF2-40B4-BE49-F238E27FC236}">
                <a16:creationId xmlns:a16="http://schemas.microsoft.com/office/drawing/2014/main" id="{F7C6E15E-6EDE-4214-82CE-AD817C24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00003"/>
              </a:clrFrom>
              <a:clrTo>
                <a:srgbClr val="200003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940300"/>
            <a:ext cx="11636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11">
            <a:extLst>
              <a:ext uri="{FF2B5EF4-FFF2-40B4-BE49-F238E27FC236}">
                <a16:creationId xmlns:a16="http://schemas.microsoft.com/office/drawing/2014/main" id="{B396E0BE-D51E-481E-836D-68CDF18346CD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6" descr="ID070">
            <a:extLst>
              <a:ext uri="{FF2B5EF4-FFF2-40B4-BE49-F238E27FC236}">
                <a16:creationId xmlns:a16="http://schemas.microsoft.com/office/drawing/2014/main" id="{2968EB04-9400-42D2-BC64-7C13D9C2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7422590" y="2001601"/>
            <a:ext cx="1456863" cy="1215379"/>
          </a:xfrm>
          <a:prstGeom prst="ellipse">
            <a:avLst/>
          </a:prstGeom>
          <a:noFill/>
        </p:spPr>
      </p:pic>
      <p:sp>
        <p:nvSpPr>
          <p:cNvPr id="12291" name="Rectangle 23">
            <a:extLst>
              <a:ext uri="{FF2B5EF4-FFF2-40B4-BE49-F238E27FC236}">
                <a16:creationId xmlns:a16="http://schemas.microsoft.com/office/drawing/2014/main" id="{E360E338-D48D-42B4-A44C-ED249142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pic>
        <p:nvPicPr>
          <p:cNvPr id="21" name="Picture 16" descr="ID070">
            <a:extLst>
              <a:ext uri="{FF2B5EF4-FFF2-40B4-BE49-F238E27FC236}">
                <a16:creationId xmlns:a16="http://schemas.microsoft.com/office/drawing/2014/main" id="{B01827F1-C1B5-4D71-81B8-D6C67768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891043" y="2214525"/>
            <a:ext cx="946404" cy="789532"/>
          </a:xfrm>
          <a:prstGeom prst="ellipse">
            <a:avLst/>
          </a:prstGeom>
          <a:noFill/>
        </p:spPr>
      </p:pic>
      <p:pic>
        <p:nvPicPr>
          <p:cNvPr id="20" name="Picture 16" descr="ID070">
            <a:extLst>
              <a:ext uri="{FF2B5EF4-FFF2-40B4-BE49-F238E27FC236}">
                <a16:creationId xmlns:a16="http://schemas.microsoft.com/office/drawing/2014/main" id="{C19FDDDC-41D8-411F-8E75-CB60E5FB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7785993" y="2995090"/>
            <a:ext cx="946404" cy="789532"/>
          </a:xfrm>
          <a:prstGeom prst="ellipse">
            <a:avLst/>
          </a:prstGeom>
          <a:noFill/>
        </p:spPr>
      </p:pic>
      <p:pic>
        <p:nvPicPr>
          <p:cNvPr id="14" name="Picture 16" descr="ID070">
            <a:extLst>
              <a:ext uri="{FF2B5EF4-FFF2-40B4-BE49-F238E27FC236}">
                <a16:creationId xmlns:a16="http://schemas.microsoft.com/office/drawing/2014/main" id="{39296691-B734-4C82-85C8-CC72DE3D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7785993" y="3734664"/>
            <a:ext cx="946404" cy="789532"/>
          </a:xfrm>
          <a:prstGeom prst="ellipse">
            <a:avLst/>
          </a:prstGeom>
          <a:noFill/>
        </p:spPr>
      </p:pic>
      <p:pic>
        <p:nvPicPr>
          <p:cNvPr id="13" name="Picture 16" descr="ID070">
            <a:extLst>
              <a:ext uri="{FF2B5EF4-FFF2-40B4-BE49-F238E27FC236}">
                <a16:creationId xmlns:a16="http://schemas.microsoft.com/office/drawing/2014/main" id="{09A7616A-2D5C-48F8-BA4B-31FB8A2D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444208" y="3339898"/>
            <a:ext cx="946404" cy="789532"/>
          </a:xfrm>
          <a:prstGeom prst="ellipse">
            <a:avLst/>
          </a:prstGeom>
          <a:noFill/>
        </p:spPr>
      </p:pic>
      <p:sp>
        <p:nvSpPr>
          <p:cNvPr id="12296" name="Rectângulo 15">
            <a:extLst>
              <a:ext uri="{FF2B5EF4-FFF2-40B4-BE49-F238E27FC236}">
                <a16:creationId xmlns:a16="http://schemas.microsoft.com/office/drawing/2014/main" id="{1470E756-7327-48CB-B95D-02B7C6CC1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A5313636-659F-4895-BD7D-0D6AC017E4A9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2298" name="Rectangle 15">
            <a:extLst>
              <a:ext uri="{FF2B5EF4-FFF2-40B4-BE49-F238E27FC236}">
                <a16:creationId xmlns:a16="http://schemas.microsoft.com/office/drawing/2014/main" id="{E618D869-438F-4505-9D3F-54DD1531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557338"/>
            <a:ext cx="3467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Glóbulos vermelhos</a:t>
            </a:r>
          </a:p>
        </p:txBody>
      </p:sp>
      <p:pic>
        <p:nvPicPr>
          <p:cNvPr id="10" name="Picture 16" descr="ID070">
            <a:extLst>
              <a:ext uri="{FF2B5EF4-FFF2-40B4-BE49-F238E27FC236}">
                <a16:creationId xmlns:a16="http://schemas.microsoft.com/office/drawing/2014/main" id="{6DEF5AFF-99AD-40EB-A6DD-FBA9AB8F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917410" y="2519285"/>
            <a:ext cx="1456863" cy="1215379"/>
          </a:xfrm>
          <a:prstGeom prst="ellipse">
            <a:avLst/>
          </a:prstGeom>
          <a:noFill/>
        </p:spPr>
      </p:pic>
      <p:pic>
        <p:nvPicPr>
          <p:cNvPr id="12" name="Picture 16" descr="ID070">
            <a:extLst>
              <a:ext uri="{FF2B5EF4-FFF2-40B4-BE49-F238E27FC236}">
                <a16:creationId xmlns:a16="http://schemas.microsoft.com/office/drawing/2014/main" id="{A522DEAC-9A22-4703-8AB0-B3546888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551053" y="3559026"/>
            <a:ext cx="1743075" cy="1454150"/>
          </a:xfrm>
          <a:prstGeom prst="ellipse">
            <a:avLst/>
          </a:prstGeom>
          <a:noFill/>
        </p:spPr>
      </p:pic>
      <p:sp>
        <p:nvSpPr>
          <p:cNvPr id="12301" name="Rectangle 1">
            <a:extLst>
              <a:ext uri="{FF2B5EF4-FFF2-40B4-BE49-F238E27FC236}">
                <a16:creationId xmlns:a16="http://schemas.microsoft.com/office/drawing/2014/main" id="{A390EA3B-923C-4D0B-AA50-8A0FAA72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2420938"/>
            <a:ext cx="61198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Existem cerca de 3,8 a 5,1 milhões de glóbulos vermelhos por mm</a:t>
            </a:r>
            <a:r>
              <a:rPr lang="pt-PT" altLang="pt-BR" sz="2200" baseline="30000">
                <a:latin typeface="Trebuchet MS" panose="020B0603020202020204" pitchFamily="34" charset="0"/>
              </a:rPr>
              <a:t>3</a:t>
            </a:r>
            <a:r>
              <a:rPr lang="pt-PT" altLang="pt-BR" sz="2200">
                <a:latin typeface="Trebuchet MS" panose="020B0603020202020204" pitchFamily="34" charset="0"/>
              </a:rPr>
              <a:t> de sangue.</a:t>
            </a:r>
          </a:p>
          <a:p>
            <a:pPr eaLnBrk="1" hangingPunct="1">
              <a:lnSpc>
                <a:spcPct val="150000"/>
              </a:lnSpc>
            </a:pPr>
            <a:endParaRPr lang="pt-PT" altLang="pt-BR" sz="100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Não têm núcleo;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têm forma de disco;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são bicôncavas</a:t>
            </a:r>
            <a:r>
              <a:rPr lang="pt-PT" altLang="pt-BR" sz="2200" b="1">
                <a:solidFill>
                  <a:srgbClr val="FF0000"/>
                </a:solidFill>
                <a:latin typeface="Trebuchet MS" panose="020B0603020202020204" pitchFamily="34" charset="0"/>
              </a:rPr>
              <a:t>*</a:t>
            </a:r>
            <a:r>
              <a:rPr lang="pt-PT" altLang="pt-BR" sz="220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0D61A570-602F-4F9E-97FC-9A4BBB94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94313"/>
            <a:ext cx="82518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BR" sz="2000">
                <a:latin typeface="Trebuchet MS" panose="020B0603020202020204" pitchFamily="34" charset="0"/>
              </a:rPr>
              <a:t>Nas hemácias existe uma substância rica em ferro, a hemoglobina</a:t>
            </a:r>
            <a:r>
              <a:rPr lang="pt-PT" altLang="pt-BR" sz="2000">
                <a:solidFill>
                  <a:srgbClr val="FF0000"/>
                </a:solidFill>
                <a:latin typeface="Trebuchet MS" panose="020B0603020202020204" pitchFamily="34" charset="0"/>
              </a:rPr>
              <a:t>*</a:t>
            </a:r>
            <a:r>
              <a:rPr lang="pt-PT" altLang="pt-BR" sz="2000">
                <a:latin typeface="Trebuchet MS" panose="020B0603020202020204" pitchFamily="34" charset="0"/>
              </a:rPr>
              <a:t>, que dá a cor vermelha ao sangue.</a:t>
            </a:r>
          </a:p>
        </p:txBody>
      </p:sp>
      <p:sp>
        <p:nvSpPr>
          <p:cNvPr id="17" name="Cortar Rectângulo de Canto Simples 17">
            <a:extLst>
              <a:ext uri="{FF2B5EF4-FFF2-40B4-BE49-F238E27FC236}">
                <a16:creationId xmlns:a16="http://schemas.microsoft.com/office/drawing/2014/main" id="{DE499B6F-40B3-4BEF-B28B-7D0A2701FFDF}"/>
              </a:ext>
            </a:extLst>
          </p:cNvPr>
          <p:cNvSpPr/>
          <p:nvPr/>
        </p:nvSpPr>
        <p:spPr>
          <a:xfrm flipH="1">
            <a:off x="3851275" y="4562475"/>
            <a:ext cx="2449513" cy="503238"/>
          </a:xfrm>
          <a:prstGeom prst="snip1Rect">
            <a:avLst/>
          </a:prstGeom>
          <a:solidFill>
            <a:srgbClr val="FFFFCC"/>
          </a:solidFill>
          <a:ln>
            <a:solidFill>
              <a:srgbClr val="FFFF8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solidFill>
                  <a:srgbClr val="FF0000"/>
                </a:solidFill>
                <a:latin typeface="Trebuchet MS" pitchFamily="34" charset="0"/>
                <a:cs typeface="+mn-cs"/>
              </a:rPr>
              <a:t>* </a:t>
            </a:r>
            <a:r>
              <a:rPr lang="pt-PT" sz="1200" b="1" dirty="0">
                <a:latin typeface="+mn-lt"/>
                <a:cs typeface="+mn-cs"/>
              </a:rPr>
              <a:t>Bicôncavas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atin typeface="+mn-lt"/>
                <a:cs typeface="+mn-cs"/>
              </a:rPr>
              <a:t>Possuem cavidades nos dois lados.</a:t>
            </a:r>
          </a:p>
        </p:txBody>
      </p:sp>
      <p:sp>
        <p:nvSpPr>
          <p:cNvPr id="18" name="Cortar Rectângulo de Canto Simples 17">
            <a:extLst>
              <a:ext uri="{FF2B5EF4-FFF2-40B4-BE49-F238E27FC236}">
                <a16:creationId xmlns:a16="http://schemas.microsoft.com/office/drawing/2014/main" id="{97745227-E0C0-428C-A779-4B1DF16A1872}"/>
              </a:ext>
            </a:extLst>
          </p:cNvPr>
          <p:cNvSpPr/>
          <p:nvPr/>
        </p:nvSpPr>
        <p:spPr>
          <a:xfrm flipH="1">
            <a:off x="5867400" y="5799138"/>
            <a:ext cx="2233613" cy="503237"/>
          </a:xfrm>
          <a:prstGeom prst="snip1Rect">
            <a:avLst/>
          </a:prstGeom>
          <a:solidFill>
            <a:srgbClr val="FFFFCC"/>
          </a:solidFill>
          <a:ln>
            <a:solidFill>
              <a:srgbClr val="FFFF8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solidFill>
                  <a:srgbClr val="FF0000"/>
                </a:solidFill>
                <a:latin typeface="Trebuchet MS" pitchFamily="34" charset="0"/>
                <a:cs typeface="+mn-cs"/>
              </a:rPr>
              <a:t>* </a:t>
            </a:r>
            <a:r>
              <a:rPr lang="pt-PT" sz="1200" b="1" dirty="0">
                <a:latin typeface="+mn-lt"/>
                <a:cs typeface="+mn-cs"/>
              </a:rPr>
              <a:t>Hemoglobina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atin typeface="+mn-lt"/>
                <a:cs typeface="+mn-cs"/>
              </a:rPr>
              <a:t>Pigmento rico em ferro.</a:t>
            </a:r>
          </a:p>
        </p:txBody>
      </p:sp>
      <p:pic>
        <p:nvPicPr>
          <p:cNvPr id="26" name="Picture 16" descr="ID070">
            <a:extLst>
              <a:ext uri="{FF2B5EF4-FFF2-40B4-BE49-F238E27FC236}">
                <a16:creationId xmlns:a16="http://schemas.microsoft.com/office/drawing/2014/main" id="{CE01F768-7E9E-4748-B6EB-F8758EAE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6656823" y="2798926"/>
            <a:ext cx="586364" cy="489171"/>
          </a:xfrm>
          <a:prstGeom prst="ellipse">
            <a:avLst/>
          </a:prstGeom>
          <a:noFill/>
        </p:spPr>
      </p:pic>
      <p:sp>
        <p:nvSpPr>
          <p:cNvPr id="27" name="CaixaDeTexto 11">
            <a:extLst>
              <a:ext uri="{FF2B5EF4-FFF2-40B4-BE49-F238E27FC236}">
                <a16:creationId xmlns:a16="http://schemas.microsoft.com/office/drawing/2014/main" id="{7E86CE7B-6EF2-4EA0-BAE5-9C45150FE1DA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ângulo 15">
            <a:extLst>
              <a:ext uri="{FF2B5EF4-FFF2-40B4-BE49-F238E27FC236}">
                <a16:creationId xmlns:a16="http://schemas.microsoft.com/office/drawing/2014/main" id="{599D8586-0DDD-4E74-9DFD-B15B770C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03F3AC95-F02A-40D3-A8F8-A890C9B29230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411DFD29-58CB-41B5-A2C3-7D5C50F5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30488"/>
            <a:ext cx="792321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>
                <a:latin typeface="Trebuchet MS" panose="020B0603020202020204" pitchFamily="34" charset="0"/>
              </a:rPr>
              <a:t>Funções: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BR" b="1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– transportar o oxigénio dos pulmões até às células;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BR" sz="220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– conduzir algum dióxido de carbono, resultante da atividade celular, até aos pulmões.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D195C07D-EFA0-4A65-AC33-3F1E0482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412875"/>
            <a:ext cx="34242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10">
            <a:extLst>
              <a:ext uri="{FF2B5EF4-FFF2-40B4-BE49-F238E27FC236}">
                <a16:creationId xmlns:a16="http://schemas.microsoft.com/office/drawing/2014/main" id="{E837A5A7-D9F8-434D-90F3-D6506FD3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39D45EFC-29E9-4BD4-93AF-332AF4EF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557338"/>
            <a:ext cx="3467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Glóbulos vermelhos</a:t>
            </a: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CDA94641-C0E6-4521-ACBE-84488C63A139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ângulo 15">
            <a:extLst>
              <a:ext uri="{FF2B5EF4-FFF2-40B4-BE49-F238E27FC236}">
                <a16:creationId xmlns:a16="http://schemas.microsoft.com/office/drawing/2014/main" id="{CDD06F1D-8870-4217-8D8E-8C292F7A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8E746891-E507-4465-879C-C75B0B311E63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14340" name="Picture 2" descr="\\server-lxed-qcm\Coordenacao\015_Maria Lopes Santos\MANUAIS\CIÊNCIAS\CN 6\CAPA\ANTIGOS\Com ID's\20101478_capa_B.jpg">
            <a:extLst>
              <a:ext uri="{FF2B5EF4-FFF2-40B4-BE49-F238E27FC236}">
                <a16:creationId xmlns:a16="http://schemas.microsoft.com/office/drawing/2014/main" id="{7B0D7AD5-ACA5-4EF2-9A25-7FAFA994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5625"/>
            <a:ext cx="3594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E382C2-3CE9-4099-A595-5EB59428857A}"/>
              </a:ext>
            </a:extLst>
          </p:cNvPr>
          <p:cNvSpPr/>
          <p:nvPr/>
        </p:nvSpPr>
        <p:spPr>
          <a:xfrm>
            <a:off x="1403350" y="4221163"/>
            <a:ext cx="1081088" cy="102711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4342" name="Rectangle 13">
            <a:extLst>
              <a:ext uri="{FF2B5EF4-FFF2-40B4-BE49-F238E27FC236}">
                <a16:creationId xmlns:a16="http://schemas.microsoft.com/office/drawing/2014/main" id="{EBC2ECCA-2528-4C7C-98E7-812B756F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4137025"/>
            <a:ext cx="2819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latin typeface="Trebuchet MS" panose="020B0603020202020204" pitchFamily="34" charset="0"/>
              </a:rPr>
              <a:t>Glóbulo branco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92389B-4524-4FE1-B90F-A61008DC4735}"/>
              </a:ext>
            </a:extLst>
          </p:cNvPr>
          <p:cNvCxnSpPr/>
          <p:nvPr/>
        </p:nvCxnSpPr>
        <p:spPr>
          <a:xfrm>
            <a:off x="2566988" y="4508500"/>
            <a:ext cx="292258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Rectangle 40">
            <a:extLst>
              <a:ext uri="{FF2B5EF4-FFF2-40B4-BE49-F238E27FC236}">
                <a16:creationId xmlns:a16="http://schemas.microsoft.com/office/drawing/2014/main" id="{FEF00688-02A9-43F5-BC51-7FD16892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O sangue – seus constituintes</a:t>
            </a: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7DE97ECF-8B21-485D-A7D5-7D835D25551D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ângulo 15">
            <a:extLst>
              <a:ext uri="{FF2B5EF4-FFF2-40B4-BE49-F238E27FC236}">
                <a16:creationId xmlns:a16="http://schemas.microsoft.com/office/drawing/2014/main" id="{22FB9745-0625-4A1C-901D-335805DD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EDA47605-B155-4FC7-BFF0-6C24E482F968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5364" name="Rectangle 15">
            <a:extLst>
              <a:ext uri="{FF2B5EF4-FFF2-40B4-BE49-F238E27FC236}">
                <a16:creationId xmlns:a16="http://schemas.microsoft.com/office/drawing/2014/main" id="{19D1C2F2-05EA-42B9-9245-20465B858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544638"/>
            <a:ext cx="30194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Glóbulos brancos</a:t>
            </a: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9D2EA5BD-47E1-4223-915C-1948DB2BA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2636838"/>
            <a:ext cx="62563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Existem cerca de 7000 a 8000 por mm</a:t>
            </a:r>
            <a:r>
              <a:rPr lang="pt-PT" altLang="pt-BR" sz="2200" baseline="30000">
                <a:latin typeface="Trebuchet MS" panose="020B0603020202020204" pitchFamily="34" charset="0"/>
              </a:rPr>
              <a:t>3</a:t>
            </a:r>
            <a:r>
              <a:rPr lang="pt-PT" altLang="pt-BR" sz="220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pt-PT" altLang="pt-BR" sz="220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São incolores;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maiores que as hemácias;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têm forma globosa e irregular;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 - apresentam núcleos de formas variadas.</a:t>
            </a:r>
            <a:endParaRPr lang="pt-PT" altLang="pt-BR" sz="220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5366" name="Picture 15" descr="ID071">
            <a:extLst>
              <a:ext uri="{FF2B5EF4-FFF2-40B4-BE49-F238E27FC236}">
                <a16:creationId xmlns:a16="http://schemas.microsoft.com/office/drawing/2014/main" id="{8B78D8EB-C69A-4E04-A5C5-DD5FEC2A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844675"/>
            <a:ext cx="17335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ID071">
            <a:extLst>
              <a:ext uri="{FF2B5EF4-FFF2-40B4-BE49-F238E27FC236}">
                <a16:creationId xmlns:a16="http://schemas.microsoft.com/office/drawing/2014/main" id="{1AC4916D-DCC9-4D77-A793-F7912310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429000"/>
            <a:ext cx="17335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ID071">
            <a:extLst>
              <a:ext uri="{FF2B5EF4-FFF2-40B4-BE49-F238E27FC236}">
                <a16:creationId xmlns:a16="http://schemas.microsoft.com/office/drawing/2014/main" id="{0E665FE4-7C21-441C-90D8-914F3D12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241675"/>
            <a:ext cx="12588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ID071">
            <a:extLst>
              <a:ext uri="{FF2B5EF4-FFF2-40B4-BE49-F238E27FC236}">
                <a16:creationId xmlns:a16="http://schemas.microsoft.com/office/drawing/2014/main" id="{13A1E8F9-0797-43D4-8264-968D46B3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441575"/>
            <a:ext cx="9810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3">
            <a:extLst>
              <a:ext uri="{FF2B5EF4-FFF2-40B4-BE49-F238E27FC236}">
                <a16:creationId xmlns:a16="http://schemas.microsoft.com/office/drawing/2014/main" id="{DE60A87E-1C18-4088-A53A-298A45EF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EC6F0997-B87A-4DF0-8379-A999BC3A057D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ângulo 15">
            <a:extLst>
              <a:ext uri="{FF2B5EF4-FFF2-40B4-BE49-F238E27FC236}">
                <a16:creationId xmlns:a16="http://schemas.microsoft.com/office/drawing/2014/main" id="{64FDF9B9-C197-42CD-8F3B-51205812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63DF5AD7-A542-456B-AA26-C414068A74CC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9F16300-D922-423E-AB8B-250344A3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2787650"/>
            <a:ext cx="80962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>
                <a:latin typeface="Trebuchet MS" panose="020B0603020202020204" pitchFamily="34" charset="0"/>
              </a:rPr>
              <a:t>Função: 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BR" b="1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- defender o organismo, podendo atravessar os capilares sanguíneos e deslocar-se para os locais invadidos por micróbios prejudiciais para os digerirem ou tornarem inativos.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8E386F5A-CA2A-4243-8AA5-9A1C0943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39800"/>
            <a:ext cx="35274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10">
            <a:extLst>
              <a:ext uri="{FF2B5EF4-FFF2-40B4-BE49-F238E27FC236}">
                <a16:creationId xmlns:a16="http://schemas.microsoft.com/office/drawing/2014/main" id="{B86663B4-6318-4A8C-B894-12DB01314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544638"/>
            <a:ext cx="30194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Glóbulos brancos</a:t>
            </a:r>
          </a:p>
        </p:txBody>
      </p:sp>
      <p:sp>
        <p:nvSpPr>
          <p:cNvPr id="16391" name="Rectangle 11">
            <a:extLst>
              <a:ext uri="{FF2B5EF4-FFF2-40B4-BE49-F238E27FC236}">
                <a16:creationId xmlns:a16="http://schemas.microsoft.com/office/drawing/2014/main" id="{4777E200-3CC5-43A8-812E-4281E799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BE6F2B10-2C4F-469C-B6A2-69CACE972AA4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ângulo 15">
            <a:extLst>
              <a:ext uri="{FF2B5EF4-FFF2-40B4-BE49-F238E27FC236}">
                <a16:creationId xmlns:a16="http://schemas.microsoft.com/office/drawing/2014/main" id="{486C822D-F681-4511-B485-2319040D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CC34FA8B-AD98-413D-86F0-2A8AEE5074C1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17412" name="Picture 2" descr="\\server-lxed-qcm\Coordenacao\015_Maria Lopes Santos\MANUAIS\CIÊNCIAS\CN 6\CAPA\ANTIGOS\Com ID's\20101478_capa_B.jpg">
            <a:extLst>
              <a:ext uri="{FF2B5EF4-FFF2-40B4-BE49-F238E27FC236}">
                <a16:creationId xmlns:a16="http://schemas.microsoft.com/office/drawing/2014/main" id="{E7A5DF81-A474-40AD-8033-16B7493A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5625"/>
            <a:ext cx="3594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842C62-8F51-49EC-8A93-4119C27F90A2}"/>
              </a:ext>
            </a:extLst>
          </p:cNvPr>
          <p:cNvSpPr/>
          <p:nvPr/>
        </p:nvSpPr>
        <p:spPr>
          <a:xfrm>
            <a:off x="2936875" y="4878388"/>
            <a:ext cx="747713" cy="73977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7414" name="Rectangle 10">
            <a:extLst>
              <a:ext uri="{FF2B5EF4-FFF2-40B4-BE49-F238E27FC236}">
                <a16:creationId xmlns:a16="http://schemas.microsoft.com/office/drawing/2014/main" id="{38B07CC7-E230-45CF-A534-4C19F662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013325"/>
            <a:ext cx="16541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latin typeface="Trebuchet MS" panose="020B0603020202020204" pitchFamily="34" charset="0"/>
              </a:rPr>
              <a:t>Plaqueta</a:t>
            </a:r>
            <a:endParaRPr lang="pt-PT" altLang="pt-BR" sz="2800">
              <a:latin typeface="Trebuchet MS" panose="020B0603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FEB64C-1E23-4518-AA30-F2C6AAF96B96}"/>
              </a:ext>
            </a:extLst>
          </p:cNvPr>
          <p:cNvCxnSpPr/>
          <p:nvPr/>
        </p:nvCxnSpPr>
        <p:spPr>
          <a:xfrm flipV="1">
            <a:off x="3757613" y="5408613"/>
            <a:ext cx="172085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Rectangle 40">
            <a:extLst>
              <a:ext uri="{FF2B5EF4-FFF2-40B4-BE49-F238E27FC236}">
                <a16:creationId xmlns:a16="http://schemas.microsoft.com/office/drawing/2014/main" id="{188BE941-4600-4248-A991-AF8F59CA1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O sangue – seus constituintes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29D959-0B02-45C2-9B45-A39EEB1B93C7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ID072">
            <a:extLst>
              <a:ext uri="{FF2B5EF4-FFF2-40B4-BE49-F238E27FC236}">
                <a16:creationId xmlns:a16="http://schemas.microsoft.com/office/drawing/2014/main" id="{20FEB89F-3D60-4758-BA80-79335A6C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3"/>
              </a:clrFrom>
              <a:clrTo>
                <a:srgbClr val="200003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9150"/>
            <a:ext cx="11636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ângulo 15">
            <a:extLst>
              <a:ext uri="{FF2B5EF4-FFF2-40B4-BE49-F238E27FC236}">
                <a16:creationId xmlns:a16="http://schemas.microsoft.com/office/drawing/2014/main" id="{A5558FCE-EB49-4732-9694-6F14224A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AB33BBEE-20F4-4915-BFFE-FCAF60D6126A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8437" name="Rectangle 15">
            <a:extLst>
              <a:ext uri="{FF2B5EF4-FFF2-40B4-BE49-F238E27FC236}">
                <a16:creationId xmlns:a16="http://schemas.microsoft.com/office/drawing/2014/main" id="{B6C27DA1-BA3A-46F6-A079-C1FF51D0A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36700"/>
            <a:ext cx="1806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Plaquetas</a:t>
            </a:r>
          </a:p>
        </p:txBody>
      </p:sp>
      <p:pic>
        <p:nvPicPr>
          <p:cNvPr id="18438" name="Picture 18" descr="ID072">
            <a:extLst>
              <a:ext uri="{FF2B5EF4-FFF2-40B4-BE49-F238E27FC236}">
                <a16:creationId xmlns:a16="http://schemas.microsoft.com/office/drawing/2014/main" id="{C27AAB6A-F945-464D-8E01-08B56CC62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00003"/>
              </a:clrFrom>
              <a:clrTo>
                <a:srgbClr val="200003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420938"/>
            <a:ext cx="1685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">
            <a:extLst>
              <a:ext uri="{FF2B5EF4-FFF2-40B4-BE49-F238E27FC236}">
                <a16:creationId xmlns:a16="http://schemas.microsoft.com/office/drawing/2014/main" id="{8FE814B2-8D06-4869-A820-4664CAB7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36838"/>
            <a:ext cx="56880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>
                <a:latin typeface="Trebuchet MS" panose="020B0603020202020204" pitchFamily="34" charset="0"/>
              </a:rPr>
              <a:t>Não são verdadeiras células, mas sim fragmentos de células. </a:t>
            </a:r>
          </a:p>
          <a:p>
            <a:pPr eaLnBrk="1" hangingPunct="1"/>
            <a:endParaRPr lang="pt-PT" altLang="pt-BR" sz="2200">
              <a:latin typeface="Trebuchet MS" panose="020B0603020202020204" pitchFamily="34" charset="0"/>
            </a:endParaRPr>
          </a:p>
          <a:p>
            <a:pPr eaLnBrk="1" hangingPunct="1"/>
            <a:r>
              <a:rPr lang="pt-PT" altLang="pt-BR" sz="2200">
                <a:latin typeface="Trebuchet MS" panose="020B0603020202020204" pitchFamily="34" charset="0"/>
              </a:rPr>
              <a:t>Existem entre 250 000 e 300 000 em cada mm</a:t>
            </a:r>
            <a:r>
              <a:rPr lang="pt-PT" altLang="pt-BR" sz="2200" baseline="30000">
                <a:latin typeface="Trebuchet MS" panose="020B0603020202020204" pitchFamily="34" charset="0"/>
              </a:rPr>
              <a:t>3</a:t>
            </a:r>
            <a:r>
              <a:rPr lang="pt-PT" altLang="pt-BR" sz="2200">
                <a:latin typeface="Trebuchet MS" panose="020B0603020202020204" pitchFamily="34" charset="0"/>
              </a:rPr>
              <a:t> de sangue. </a:t>
            </a:r>
          </a:p>
          <a:p>
            <a:pPr eaLnBrk="1" hangingPunct="1"/>
            <a:endParaRPr lang="pt-PT" altLang="pt-BR" sz="2200">
              <a:latin typeface="Trebuchet MS" panose="020B0603020202020204" pitchFamily="34" charset="0"/>
            </a:endParaRPr>
          </a:p>
          <a:p>
            <a:pPr eaLnBrk="1" hangingPunct="1"/>
            <a:endParaRPr lang="pt-PT" altLang="pt-BR" sz="1400">
              <a:latin typeface="Trebuchet MS" panose="020B0603020202020204" pitchFamily="34" charset="0"/>
            </a:endParaRPr>
          </a:p>
          <a:p>
            <a:pPr eaLnBrk="1" hangingPunct="1"/>
            <a:r>
              <a:rPr lang="pt-PT" altLang="pt-BR" sz="2200">
                <a:latin typeface="Trebuchet MS" panose="020B0603020202020204" pitchFamily="34" charset="0"/>
              </a:rPr>
              <a:t>- não possuem núcleo;</a:t>
            </a:r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6BC19A24-F49C-4611-9903-83A8BEFF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686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>
                <a:latin typeface="Trebuchet MS" panose="020B0603020202020204" pitchFamily="34" charset="0"/>
              </a:rPr>
              <a:t>- são de menor dimensão do que os glóbulos  vermelhos.</a:t>
            </a:r>
          </a:p>
        </p:txBody>
      </p:sp>
      <p:sp>
        <p:nvSpPr>
          <p:cNvPr id="18441" name="Rectangle 17">
            <a:extLst>
              <a:ext uri="{FF2B5EF4-FFF2-40B4-BE49-F238E27FC236}">
                <a16:creationId xmlns:a16="http://schemas.microsoft.com/office/drawing/2014/main" id="{85DB151E-B20A-427F-80BB-F4FCB45D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3AAFEC08-C326-427C-ACA0-2235114CD9D4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ângulo 15">
            <a:extLst>
              <a:ext uri="{FF2B5EF4-FFF2-40B4-BE49-F238E27FC236}">
                <a16:creationId xmlns:a16="http://schemas.microsoft.com/office/drawing/2014/main" id="{89317146-6903-4186-A54C-CA0092040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CB956353-AA7E-4C8C-811E-9604274C2CE4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4524DEC-CCDF-4B58-BBB6-DD1043E97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36838"/>
            <a:ext cx="56880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 b="1">
                <a:latin typeface="Trebuchet MS" panose="020B0603020202020204" pitchFamily="34" charset="0"/>
              </a:rPr>
              <a:t>Funções:</a:t>
            </a:r>
          </a:p>
          <a:p>
            <a:pPr eaLnBrk="1" hangingPunct="1"/>
            <a:endParaRPr lang="pt-PT" altLang="pt-BR" sz="2400" b="1">
              <a:latin typeface="Trebuchet MS" panose="020B0603020202020204" pitchFamily="34" charset="0"/>
            </a:endParaRPr>
          </a:p>
          <a:p>
            <a:pPr eaLnBrk="1" hangingPunct="1"/>
            <a:r>
              <a:rPr lang="pt-PT" altLang="pt-BR" sz="2400"/>
              <a:t>- intervir na coagulação</a:t>
            </a:r>
            <a:r>
              <a:rPr lang="pt-PT" altLang="pt-BR" sz="2400" b="1">
                <a:solidFill>
                  <a:srgbClr val="FF0000"/>
                </a:solidFill>
              </a:rPr>
              <a:t>*</a:t>
            </a:r>
            <a:r>
              <a:rPr lang="pt-PT" altLang="pt-BR" sz="2400" b="1"/>
              <a:t> </a:t>
            </a:r>
            <a:r>
              <a:rPr lang="pt-PT" altLang="pt-BR" sz="2400"/>
              <a:t>do sangue. </a:t>
            </a:r>
          </a:p>
          <a:p>
            <a:pPr eaLnBrk="1" hangingPunct="1"/>
            <a:endParaRPr lang="pt-PT" altLang="pt-BR" sz="2400"/>
          </a:p>
          <a:p>
            <a:pPr eaLnBrk="1" hangingPunct="1"/>
            <a:endParaRPr lang="pt-PT" altLang="pt-BR" sz="2400"/>
          </a:p>
          <a:p>
            <a:pPr eaLnBrk="1" hangingPunct="1"/>
            <a:r>
              <a:rPr lang="pt-PT" altLang="pt-BR" sz="2400"/>
              <a:t>Em caso de ferimento, as plaquetas reúnem--se nesse local, para impedir a hemorragia.</a:t>
            </a:r>
            <a:endParaRPr lang="pt-PT" altLang="pt-BR" sz="2200">
              <a:latin typeface="Trebuchet MS" panose="020B0603020202020204" pitchFamily="34" charset="0"/>
            </a:endParaRPr>
          </a:p>
        </p:txBody>
      </p:sp>
      <p:sp>
        <p:nvSpPr>
          <p:cNvPr id="17" name="Cortar Rectângulo de Canto Simples 17">
            <a:extLst>
              <a:ext uri="{FF2B5EF4-FFF2-40B4-BE49-F238E27FC236}">
                <a16:creationId xmlns:a16="http://schemas.microsoft.com/office/drawing/2014/main" id="{917879AF-177B-4473-BEFE-D51EDE4DE26E}"/>
              </a:ext>
            </a:extLst>
          </p:cNvPr>
          <p:cNvSpPr/>
          <p:nvPr/>
        </p:nvSpPr>
        <p:spPr>
          <a:xfrm flipH="1">
            <a:off x="5508625" y="5589588"/>
            <a:ext cx="2843213" cy="701675"/>
          </a:xfrm>
          <a:prstGeom prst="snip1Rect">
            <a:avLst/>
          </a:prstGeom>
          <a:solidFill>
            <a:srgbClr val="FFFFCC"/>
          </a:solidFill>
          <a:ln>
            <a:solidFill>
              <a:srgbClr val="FFFF8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solidFill>
                  <a:srgbClr val="FF0000"/>
                </a:solidFill>
                <a:latin typeface="Trebuchet MS" pitchFamily="34" charset="0"/>
                <a:cs typeface="+mn-cs"/>
              </a:rPr>
              <a:t>*</a:t>
            </a:r>
            <a:r>
              <a:rPr lang="pt-PT" sz="1200" b="1" dirty="0">
                <a:latin typeface="+mn-lt"/>
                <a:cs typeface="+mn-cs"/>
              </a:rPr>
              <a:t>Coagulação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atin typeface="+mn-lt"/>
                <a:cs typeface="+mn-cs"/>
              </a:rPr>
              <a:t>Diz-se que o sangue coagula, quando se transforma numa substância sólida.</a:t>
            </a:r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EBAB79CC-290B-48C0-98BA-6A12B03C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3819"/>
          <a:stretch>
            <a:fillRect/>
          </a:stretch>
        </p:blipFill>
        <p:spPr bwMode="auto">
          <a:xfrm>
            <a:off x="5295900" y="1628775"/>
            <a:ext cx="313848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Rectangle 10">
            <a:extLst>
              <a:ext uri="{FF2B5EF4-FFF2-40B4-BE49-F238E27FC236}">
                <a16:creationId xmlns:a16="http://schemas.microsoft.com/office/drawing/2014/main" id="{97CE4C3F-026B-499F-97E2-CE3F1C66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36700"/>
            <a:ext cx="1806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Plaquetas</a:t>
            </a:r>
          </a:p>
        </p:txBody>
      </p:sp>
      <p:sp>
        <p:nvSpPr>
          <p:cNvPr id="19464" name="Rectangle 11">
            <a:extLst>
              <a:ext uri="{FF2B5EF4-FFF2-40B4-BE49-F238E27FC236}">
                <a16:creationId xmlns:a16="http://schemas.microsoft.com/office/drawing/2014/main" id="{9C5BE0BB-5FC5-4562-82DE-BE9A874D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13" name="CaixaDeTexto 11">
            <a:extLst>
              <a:ext uri="{FF2B5EF4-FFF2-40B4-BE49-F238E27FC236}">
                <a16:creationId xmlns:a16="http://schemas.microsoft.com/office/drawing/2014/main" id="{6B37C2A8-63BD-4467-8932-C29C4065C649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ângulo 15">
            <a:extLst>
              <a:ext uri="{FF2B5EF4-FFF2-40B4-BE49-F238E27FC236}">
                <a16:creationId xmlns:a16="http://schemas.microsoft.com/office/drawing/2014/main" id="{CA76FD17-D3C0-45BD-AAE0-9C21C052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09DA36C2-16C4-4F40-9D95-BD0AE5B6EDA9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4B4E1588-A00C-43B9-8B06-8C474332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ângulo 11">
            <a:extLst>
              <a:ext uri="{FF2B5EF4-FFF2-40B4-BE49-F238E27FC236}">
                <a16:creationId xmlns:a16="http://schemas.microsoft.com/office/drawing/2014/main" id="{FBFD552D-AB36-49E5-8AC5-3B5321C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486" name="Rectangle 1">
            <a:extLst>
              <a:ext uri="{FF2B5EF4-FFF2-40B4-BE49-F238E27FC236}">
                <a16:creationId xmlns:a16="http://schemas.microsoft.com/office/drawing/2014/main" id="{9D3C9A0A-AF73-4A80-A76A-2A6D13F9A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071688"/>
            <a:ext cx="7688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PT" altLang="pt-BR" sz="2400">
                <a:latin typeface="Trebuchet MS" panose="020B0603020202020204" pitchFamily="34" charset="0"/>
              </a:rPr>
              <a:t>Quais são os elementos figurados do sangue?</a:t>
            </a:r>
          </a:p>
          <a:p>
            <a:pPr eaLnBrk="1" hangingPunct="1">
              <a:buFontTx/>
              <a:buAutoNum type="arabicPeriod"/>
            </a:pPr>
            <a:endParaRPr lang="pt-PT" altLang="pt-BR" sz="2400">
              <a:latin typeface="Trebuchet MS" panose="020B0603020202020204" pitchFamily="34" charset="0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5C52F4CF-DBB7-4190-89D3-B0F8569A63C7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ângulo 15">
            <a:extLst>
              <a:ext uri="{FF2B5EF4-FFF2-40B4-BE49-F238E27FC236}">
                <a16:creationId xmlns:a16="http://schemas.microsoft.com/office/drawing/2014/main" id="{BAC6E335-9347-4C6F-AD71-61DBCFB9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9805A59B-E074-4764-94B5-F130FACA15DD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7F9BD8BF-F77C-4402-81DE-2E2E2EBC3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ângulo 11">
            <a:extLst>
              <a:ext uri="{FF2B5EF4-FFF2-40B4-BE49-F238E27FC236}">
                <a16:creationId xmlns:a16="http://schemas.microsoft.com/office/drawing/2014/main" id="{AF3707F7-CDCF-49D3-A8E1-5B06D8AD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10" name="Rectangle 1">
            <a:extLst>
              <a:ext uri="{FF2B5EF4-FFF2-40B4-BE49-F238E27FC236}">
                <a16:creationId xmlns:a16="http://schemas.microsoft.com/office/drawing/2014/main" id="{08ED9AA8-47DB-41A6-91B3-1DC713E6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071688"/>
            <a:ext cx="7688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PT" altLang="pt-BR" sz="2400">
                <a:latin typeface="Trebuchet MS" panose="020B0603020202020204" pitchFamily="34" charset="0"/>
              </a:rPr>
              <a:t>Quais são os elementos figurados do sangue?</a:t>
            </a:r>
          </a:p>
          <a:p>
            <a:pPr eaLnBrk="1" hangingPunct="1">
              <a:buFontTx/>
              <a:buAutoNum type="arabicPeriod"/>
            </a:pPr>
            <a:endParaRPr lang="pt-PT" altLang="pt-BR" sz="240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ABAA9-63C8-4EE0-83A6-948FD1985CC3}"/>
              </a:ext>
            </a:extLst>
          </p:cNvPr>
          <p:cNvSpPr/>
          <p:nvPr/>
        </p:nvSpPr>
        <p:spPr>
          <a:xfrm>
            <a:off x="846138" y="2651125"/>
            <a:ext cx="76866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São os glóbulos vermelhos (ou </a:t>
            </a:r>
            <a:r>
              <a:rPr lang="pt-PT" sz="2000" dirty="0" err="1">
                <a:solidFill>
                  <a:srgbClr val="FF6600"/>
                </a:solidFill>
                <a:latin typeface="Trebuchet MS" pitchFamily="34" charset="0"/>
                <a:cs typeface="+mn-cs"/>
              </a:rPr>
              <a:t>hemácias</a:t>
            </a:r>
            <a:r>
              <a:rPr lang="pt-PT" sz="2000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 ou </a:t>
            </a:r>
            <a:r>
              <a:rPr lang="pt-PT" sz="2000" dirty="0" err="1">
                <a:solidFill>
                  <a:srgbClr val="FF6600"/>
                </a:solidFill>
                <a:latin typeface="Trebuchet MS" pitchFamily="34" charset="0"/>
                <a:cs typeface="+mn-cs"/>
              </a:rPr>
              <a:t>eritrócitos</a:t>
            </a:r>
            <a:r>
              <a:rPr lang="pt-PT" sz="2000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), os glóbulos brancos (ou leucócitos) e as plaquetas.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t-PT" sz="2000" dirty="0">
              <a:solidFill>
                <a:srgbClr val="FF6600"/>
              </a:solidFill>
              <a:latin typeface="Trebuchet MS" pitchFamily="34" charset="0"/>
              <a:cs typeface="+mn-cs"/>
            </a:endParaRPr>
          </a:p>
        </p:txBody>
      </p:sp>
      <p:pic>
        <p:nvPicPr>
          <p:cNvPr id="10" name="Picture 16" descr="ID070">
            <a:extLst>
              <a:ext uri="{FF2B5EF4-FFF2-40B4-BE49-F238E27FC236}">
                <a16:creationId xmlns:a16="http://schemas.microsoft.com/office/drawing/2014/main" id="{71DCDFD6-6EE3-4E82-97DD-1FB4622A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1475656" y="4020246"/>
            <a:ext cx="1743075" cy="1454150"/>
          </a:xfrm>
          <a:prstGeom prst="ellipse">
            <a:avLst/>
          </a:prstGeom>
          <a:noFill/>
        </p:spPr>
      </p:pic>
      <p:pic>
        <p:nvPicPr>
          <p:cNvPr id="21513" name="Picture 15" descr="ID071">
            <a:extLst>
              <a:ext uri="{FF2B5EF4-FFF2-40B4-BE49-F238E27FC236}">
                <a16:creationId xmlns:a16="http://schemas.microsoft.com/office/drawing/2014/main" id="{E82B1466-7158-4585-8C25-07268285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00005"/>
              </a:clrFrom>
              <a:clrTo>
                <a:srgbClr val="200005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19550"/>
            <a:ext cx="2139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 descr="ID072">
            <a:extLst>
              <a:ext uri="{FF2B5EF4-FFF2-40B4-BE49-F238E27FC236}">
                <a16:creationId xmlns:a16="http://schemas.microsoft.com/office/drawing/2014/main" id="{9B66166D-E274-45EB-877A-2388EFD9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00003"/>
              </a:clrFrom>
              <a:clrTo>
                <a:srgbClr val="200003">
                  <a:alpha val="0"/>
                </a:srgbClr>
              </a:clrTo>
            </a:clrChang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81488"/>
            <a:ext cx="9667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1">
            <a:extLst>
              <a:ext uri="{FF2B5EF4-FFF2-40B4-BE49-F238E27FC236}">
                <a16:creationId xmlns:a16="http://schemas.microsoft.com/office/drawing/2014/main" id="{5778854B-A1E1-41BE-BEC8-BC17A1D1BD65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7">
            <a:extLst>
              <a:ext uri="{FF2B5EF4-FFF2-40B4-BE49-F238E27FC236}">
                <a16:creationId xmlns:a16="http://schemas.microsoft.com/office/drawing/2014/main" id="{0455749A-E13E-4003-B602-14283AC3B2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50" y="4202113"/>
            <a:ext cx="2232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>
                <a:latin typeface="Trebuchet MS" panose="020B0603020202020204" pitchFamily="34" charset="0"/>
              </a:rPr>
              <a:t>Circulação</a:t>
            </a:r>
          </a:p>
        </p:txBody>
      </p:sp>
      <p:sp>
        <p:nvSpPr>
          <p:cNvPr id="4099" name="Rectângulo 13">
            <a:extLst>
              <a:ext uri="{FF2B5EF4-FFF2-40B4-BE49-F238E27FC236}">
                <a16:creationId xmlns:a16="http://schemas.microsoft.com/office/drawing/2014/main" id="{8D3579AD-B779-4460-81C3-9EA032066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01788"/>
            <a:ext cx="1312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>
                <a:latin typeface="Trebuchet MS" panose="020B0603020202020204" pitchFamily="34" charset="0"/>
              </a:rPr>
              <a:t>Sangue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A5D288-1B77-4FA2-A63C-9C3D5E4660B2}"/>
              </a:ext>
            </a:extLst>
          </p:cNvPr>
          <p:cNvSpPr/>
          <p:nvPr/>
        </p:nvSpPr>
        <p:spPr>
          <a:xfrm>
            <a:off x="395288" y="1238250"/>
            <a:ext cx="8258175" cy="1470025"/>
          </a:xfrm>
          <a:prstGeom prst="roundRect">
            <a:avLst/>
          </a:prstGeom>
          <a:noFill/>
          <a:ln>
            <a:solidFill>
              <a:srgbClr val="FF7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101" name="Rectângulo 18">
            <a:extLst>
              <a:ext uri="{FF2B5EF4-FFF2-40B4-BE49-F238E27FC236}">
                <a16:creationId xmlns:a16="http://schemas.microsoft.com/office/drawing/2014/main" id="{4B7F8E1F-53DC-4BEB-BD19-83B420A9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628775"/>
            <a:ext cx="532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400">
                <a:latin typeface="Trebuchet MS" panose="020B0603020202020204" pitchFamily="34" charset="0"/>
              </a:rPr>
              <a:t>Líquido opaco, viscoso e de cor vermelha.</a:t>
            </a:r>
          </a:p>
        </p:txBody>
      </p:sp>
      <p:sp>
        <p:nvSpPr>
          <p:cNvPr id="4102" name="Rectângulo 15">
            <a:extLst>
              <a:ext uri="{FF2B5EF4-FFF2-40B4-BE49-F238E27FC236}">
                <a16:creationId xmlns:a16="http://schemas.microsoft.com/office/drawing/2014/main" id="{971B9A95-4D0E-49B7-B6C8-309800A8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14" name="Arredondar Rectângulo de Canto Diagonal 16">
            <a:extLst>
              <a:ext uri="{FF2B5EF4-FFF2-40B4-BE49-F238E27FC236}">
                <a16:creationId xmlns:a16="http://schemas.microsoft.com/office/drawing/2014/main" id="{888BDF54-7E32-4464-B196-107B7239B9E1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B14710BC-8C6C-4695-A7E5-C30ACB3B4726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ângulo 15">
            <a:extLst>
              <a:ext uri="{FF2B5EF4-FFF2-40B4-BE49-F238E27FC236}">
                <a16:creationId xmlns:a16="http://schemas.microsoft.com/office/drawing/2014/main" id="{3DCC99B3-C411-4EEE-A35E-4EEFAB70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16C279E3-7EDA-40EA-883A-834284557627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F4163A8E-9986-4EB7-A312-770AD1DA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ângulo 11">
            <a:extLst>
              <a:ext uri="{FF2B5EF4-FFF2-40B4-BE49-F238E27FC236}">
                <a16:creationId xmlns:a16="http://schemas.microsoft.com/office/drawing/2014/main" id="{5D069A05-2665-416D-BD98-28A4DA24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534" name="Rectangle 1">
            <a:extLst>
              <a:ext uri="{FF2B5EF4-FFF2-40B4-BE49-F238E27FC236}">
                <a16:creationId xmlns:a16="http://schemas.microsoft.com/office/drawing/2014/main" id="{653F7287-28F7-470A-97AF-9F6F07CA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071688"/>
            <a:ext cx="7688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latin typeface="Trebuchet MS" panose="020B0603020202020204" pitchFamily="34" charset="0"/>
              </a:rPr>
              <a:t>2. Refere as funções do plasma. Qual é o seu principal constituinte?</a:t>
            </a: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B559B09B-8D2A-402A-ADDF-B8BFCD44BF7D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ângulo 15">
            <a:extLst>
              <a:ext uri="{FF2B5EF4-FFF2-40B4-BE49-F238E27FC236}">
                <a16:creationId xmlns:a16="http://schemas.microsoft.com/office/drawing/2014/main" id="{0DDDEC08-A046-4E8C-81CA-5FD69B605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E7ADB074-AED9-4720-8EF6-72B01BBEF8D1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33165FC2-AC4A-4FD7-92F9-02844567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ângulo 11">
            <a:extLst>
              <a:ext uri="{FF2B5EF4-FFF2-40B4-BE49-F238E27FC236}">
                <a16:creationId xmlns:a16="http://schemas.microsoft.com/office/drawing/2014/main" id="{C234C325-007D-45EA-8D2B-46AECF3D2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558" name="Rectangle 1">
            <a:extLst>
              <a:ext uri="{FF2B5EF4-FFF2-40B4-BE49-F238E27FC236}">
                <a16:creationId xmlns:a16="http://schemas.microsoft.com/office/drawing/2014/main" id="{369CF0A4-58B1-4C5C-AB89-279D9FB40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071688"/>
            <a:ext cx="7688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latin typeface="Trebuchet MS" panose="020B0603020202020204" pitchFamily="34" charset="0"/>
              </a:rPr>
              <a:t>2. Refere as funções do plasma. Qual é o seu principal constituinte?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14F43-DB7C-43BF-A4A3-98C43D0B2E0D}"/>
              </a:ext>
            </a:extLst>
          </p:cNvPr>
          <p:cNvSpPr/>
          <p:nvPr/>
        </p:nvSpPr>
        <p:spPr>
          <a:xfrm>
            <a:off x="827088" y="3068638"/>
            <a:ext cx="7831137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rgbClr val="FF6600"/>
                </a:solidFill>
                <a:latin typeface="+mn-lt"/>
                <a:cs typeface="+mn-cs"/>
              </a:rPr>
              <a:t>Transportar</a:t>
            </a:r>
            <a:r>
              <a:rPr lang="pt-PT" sz="2400" dirty="0">
                <a:solidFill>
                  <a:srgbClr val="FF6600"/>
                </a:solidFill>
                <a:latin typeface="+mn-lt"/>
                <a:cs typeface="+mn-cs"/>
              </a:rPr>
              <a:t> os </a:t>
            </a:r>
            <a:r>
              <a:rPr lang="pt-PT" sz="2400" b="1" dirty="0">
                <a:solidFill>
                  <a:srgbClr val="FF6600"/>
                </a:solidFill>
                <a:latin typeface="+mn-lt"/>
                <a:cs typeface="+mn-cs"/>
              </a:rPr>
              <a:t>elementos figurados do sangue</a:t>
            </a:r>
            <a:r>
              <a:rPr lang="pt-PT" sz="2400" dirty="0">
                <a:solidFill>
                  <a:srgbClr val="FF6600"/>
                </a:solidFill>
                <a:latin typeface="+mn-lt"/>
                <a:cs typeface="+mn-cs"/>
              </a:rPr>
              <a:t>, </a:t>
            </a:r>
            <a:r>
              <a:rPr lang="pt-PT" sz="2400" b="1" dirty="0">
                <a:solidFill>
                  <a:srgbClr val="FF6600"/>
                </a:solidFill>
                <a:latin typeface="+mn-lt"/>
                <a:cs typeface="+mn-cs"/>
              </a:rPr>
              <a:t>conduzir </a:t>
            </a:r>
            <a:r>
              <a:rPr lang="pt-PT" sz="2400" dirty="0">
                <a:solidFill>
                  <a:srgbClr val="FF6600"/>
                </a:solidFill>
                <a:latin typeface="+mn-lt"/>
                <a:cs typeface="+mn-cs"/>
              </a:rPr>
              <a:t>os nutrientes até às células, t</a:t>
            </a:r>
            <a:r>
              <a:rPr lang="pt-PT" sz="2400" b="1" dirty="0">
                <a:solidFill>
                  <a:srgbClr val="FF6600"/>
                </a:solidFill>
                <a:latin typeface="+mn-lt"/>
                <a:cs typeface="+mn-cs"/>
              </a:rPr>
              <a:t>ransportar</a:t>
            </a:r>
            <a:r>
              <a:rPr lang="pt-PT" sz="2400" dirty="0">
                <a:solidFill>
                  <a:srgbClr val="FF6600"/>
                </a:solidFill>
                <a:latin typeface="+mn-lt"/>
                <a:cs typeface="+mn-cs"/>
              </a:rPr>
              <a:t> as </a:t>
            </a:r>
            <a:r>
              <a:rPr lang="pt-PT" sz="2400" b="1" dirty="0">
                <a:solidFill>
                  <a:srgbClr val="FF6600"/>
                </a:solidFill>
                <a:latin typeface="+mn-lt"/>
                <a:cs typeface="+mn-cs"/>
              </a:rPr>
              <a:t>substâncias</a:t>
            </a:r>
            <a:r>
              <a:rPr lang="pt-PT" sz="2400" dirty="0">
                <a:solidFill>
                  <a:srgbClr val="FF6600"/>
                </a:solidFill>
                <a:latin typeface="+mn-lt"/>
                <a:cs typeface="+mn-cs"/>
              </a:rPr>
              <a:t> resultantes da atividade celular, que vão ser eliminadas, levar, por exemplo, medicamentos, a todo o corpo. O seu principal constituinte é a </a:t>
            </a:r>
            <a:r>
              <a:rPr lang="pt-PT" sz="2400" b="1" dirty="0">
                <a:solidFill>
                  <a:srgbClr val="FF6600"/>
                </a:solidFill>
                <a:latin typeface="+mn-lt"/>
                <a:cs typeface="+mn-cs"/>
              </a:rPr>
              <a:t>água</a:t>
            </a:r>
            <a:r>
              <a:rPr lang="pt-PT" sz="2400" dirty="0">
                <a:solidFill>
                  <a:srgbClr val="FF6600"/>
                </a:solidFill>
                <a:latin typeface="+mn-lt"/>
                <a:cs typeface="+mn-cs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t-PT" sz="2400" dirty="0">
              <a:solidFill>
                <a:srgbClr val="FF66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F2CD4E85-FB58-4B9C-B7ED-96B773442A92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ângulo 15">
            <a:extLst>
              <a:ext uri="{FF2B5EF4-FFF2-40B4-BE49-F238E27FC236}">
                <a16:creationId xmlns:a16="http://schemas.microsoft.com/office/drawing/2014/main" id="{BEF005BD-A175-4960-A47A-4F2A79FB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38A8DBAF-BE20-4B70-8CB5-ABAC47099C7E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AE67F906-10E0-4629-87D3-ED438109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ângulo 11">
            <a:extLst>
              <a:ext uri="{FF2B5EF4-FFF2-40B4-BE49-F238E27FC236}">
                <a16:creationId xmlns:a16="http://schemas.microsoft.com/office/drawing/2014/main" id="{82C171A2-703E-4E2E-A492-039D984A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582" name="Rectangle 1">
            <a:extLst>
              <a:ext uri="{FF2B5EF4-FFF2-40B4-BE49-F238E27FC236}">
                <a16:creationId xmlns:a16="http://schemas.microsoft.com/office/drawing/2014/main" id="{CDA1FC84-11E7-4308-8179-DD7CA847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2076450"/>
            <a:ext cx="768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latin typeface="Trebuchet MS" panose="020B0603020202020204" pitchFamily="34" charset="0"/>
              </a:rPr>
              <a:t>3. Quais são as células que se encontram em maior número no sangue?</a:t>
            </a: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72F4C-29BF-49F1-84CD-D79C388482A1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ângulo 15">
            <a:extLst>
              <a:ext uri="{FF2B5EF4-FFF2-40B4-BE49-F238E27FC236}">
                <a16:creationId xmlns:a16="http://schemas.microsoft.com/office/drawing/2014/main" id="{7D304910-3FF6-450F-8D7D-08D157AE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A4EC8098-5872-45D1-A590-0925C93DABBE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1A7071DB-EF7A-4EEE-B1B8-9911B63E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ângulo 11">
            <a:extLst>
              <a:ext uri="{FF2B5EF4-FFF2-40B4-BE49-F238E27FC236}">
                <a16:creationId xmlns:a16="http://schemas.microsoft.com/office/drawing/2014/main" id="{72A05442-66A2-43C9-A7C6-7C8A45C2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606" name="Rectangle 1">
            <a:extLst>
              <a:ext uri="{FF2B5EF4-FFF2-40B4-BE49-F238E27FC236}">
                <a16:creationId xmlns:a16="http://schemas.microsoft.com/office/drawing/2014/main" id="{33CDBE69-9C80-4CA1-87CD-45EF4EA9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2076450"/>
            <a:ext cx="768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latin typeface="Trebuchet MS" panose="020B0603020202020204" pitchFamily="34" charset="0"/>
              </a:rPr>
              <a:t>3. Quais são as células que se encontram em maior número no sangue?</a:t>
            </a:r>
          </a:p>
        </p:txBody>
      </p:sp>
      <p:sp>
        <p:nvSpPr>
          <p:cNvPr id="25607" name="Rectangle 9">
            <a:extLst>
              <a:ext uri="{FF2B5EF4-FFF2-40B4-BE49-F238E27FC236}">
                <a16:creationId xmlns:a16="http://schemas.microsoft.com/office/drawing/2014/main" id="{A03DAD8F-2C54-44F3-892B-13AC3B9D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27388"/>
            <a:ext cx="7686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solidFill>
                  <a:srgbClr val="FF6600"/>
                </a:solidFill>
              </a:rPr>
              <a:t>São as hemácias.</a:t>
            </a:r>
            <a:endParaRPr lang="pt-PT" altLang="pt-BR" sz="2400"/>
          </a:p>
          <a:p>
            <a:pPr eaLnBrk="1" hangingPunct="1"/>
            <a:endParaRPr lang="pt-PT" altLang="pt-BR" sz="2400">
              <a:solidFill>
                <a:srgbClr val="FF66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16" descr="ID070">
            <a:extLst>
              <a:ext uri="{FF2B5EF4-FFF2-40B4-BE49-F238E27FC236}">
                <a16:creationId xmlns:a16="http://schemas.microsoft.com/office/drawing/2014/main" id="{81D6F737-D08F-40D0-944F-C3B07120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470454" y="2847699"/>
            <a:ext cx="1456863" cy="1215379"/>
          </a:xfrm>
          <a:prstGeom prst="ellipse">
            <a:avLst/>
          </a:prstGeom>
          <a:noFill/>
        </p:spPr>
      </p:pic>
      <p:pic>
        <p:nvPicPr>
          <p:cNvPr id="24" name="Picture 16" descr="ID070">
            <a:extLst>
              <a:ext uri="{FF2B5EF4-FFF2-40B4-BE49-F238E27FC236}">
                <a16:creationId xmlns:a16="http://schemas.microsoft.com/office/drawing/2014/main" id="{0F124F0E-4BCE-4C18-90C2-07B78932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938907" y="3060623"/>
            <a:ext cx="946404" cy="789532"/>
          </a:xfrm>
          <a:prstGeom prst="ellipse">
            <a:avLst/>
          </a:prstGeom>
          <a:noFill/>
        </p:spPr>
      </p:pic>
      <p:pic>
        <p:nvPicPr>
          <p:cNvPr id="25" name="Picture 16" descr="ID070">
            <a:extLst>
              <a:ext uri="{FF2B5EF4-FFF2-40B4-BE49-F238E27FC236}">
                <a16:creationId xmlns:a16="http://schemas.microsoft.com/office/drawing/2014/main" id="{3431C5EA-6A96-453F-A75C-CE2111C1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833857" y="3931194"/>
            <a:ext cx="946404" cy="789532"/>
          </a:xfrm>
          <a:prstGeom prst="ellipse">
            <a:avLst/>
          </a:prstGeom>
          <a:noFill/>
        </p:spPr>
      </p:pic>
      <p:pic>
        <p:nvPicPr>
          <p:cNvPr id="26" name="Picture 16" descr="ID070">
            <a:extLst>
              <a:ext uri="{FF2B5EF4-FFF2-40B4-BE49-F238E27FC236}">
                <a16:creationId xmlns:a16="http://schemas.microsoft.com/office/drawing/2014/main" id="{A9709093-EDD4-473B-9CB7-F87664AD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833857" y="4670768"/>
            <a:ext cx="946404" cy="789532"/>
          </a:xfrm>
          <a:prstGeom prst="ellipse">
            <a:avLst/>
          </a:prstGeom>
          <a:noFill/>
        </p:spPr>
      </p:pic>
      <p:pic>
        <p:nvPicPr>
          <p:cNvPr id="27" name="Picture 16" descr="ID070">
            <a:extLst>
              <a:ext uri="{FF2B5EF4-FFF2-40B4-BE49-F238E27FC236}">
                <a16:creationId xmlns:a16="http://schemas.microsoft.com/office/drawing/2014/main" id="{397CD926-3B8D-4507-8E9F-7E69ED06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492072" y="4276002"/>
            <a:ext cx="946404" cy="789532"/>
          </a:xfrm>
          <a:prstGeom prst="ellipse">
            <a:avLst/>
          </a:prstGeom>
          <a:noFill/>
        </p:spPr>
      </p:pic>
      <p:pic>
        <p:nvPicPr>
          <p:cNvPr id="28" name="Picture 16" descr="ID070">
            <a:extLst>
              <a:ext uri="{FF2B5EF4-FFF2-40B4-BE49-F238E27FC236}">
                <a16:creationId xmlns:a16="http://schemas.microsoft.com/office/drawing/2014/main" id="{6E077815-9FDF-4B54-AFF0-D1802F6F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965274" y="3455389"/>
            <a:ext cx="1456863" cy="1215379"/>
          </a:xfrm>
          <a:prstGeom prst="ellipse">
            <a:avLst/>
          </a:prstGeom>
          <a:noFill/>
        </p:spPr>
      </p:pic>
      <p:pic>
        <p:nvPicPr>
          <p:cNvPr id="29" name="Picture 16" descr="ID070">
            <a:extLst>
              <a:ext uri="{FF2B5EF4-FFF2-40B4-BE49-F238E27FC236}">
                <a16:creationId xmlns:a16="http://schemas.microsoft.com/office/drawing/2014/main" id="{FE970142-4044-43BC-86F6-CDC7038C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598917" y="4495130"/>
            <a:ext cx="1743075" cy="1454150"/>
          </a:xfrm>
          <a:prstGeom prst="ellipse">
            <a:avLst/>
          </a:prstGeom>
          <a:noFill/>
        </p:spPr>
      </p:pic>
      <p:sp>
        <p:nvSpPr>
          <p:cNvPr id="31" name="CaixaDeTexto 11">
            <a:extLst>
              <a:ext uri="{FF2B5EF4-FFF2-40B4-BE49-F238E27FC236}">
                <a16:creationId xmlns:a16="http://schemas.microsoft.com/office/drawing/2014/main" id="{C12E4C60-EDA6-4658-A036-D82BE7D46E2B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57F41432-9C94-4EFC-AF95-83ECBE12E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2076450"/>
            <a:ext cx="756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latin typeface="Trebuchet MS" panose="020B0603020202020204" pitchFamily="34" charset="0"/>
              </a:rPr>
              <a:t>4. Quais são os elementos figurados do sangue, responsáveis pelo transporte de oxigénio?</a:t>
            </a:r>
          </a:p>
        </p:txBody>
      </p:sp>
      <p:sp>
        <p:nvSpPr>
          <p:cNvPr id="26627" name="Rectângulo 15">
            <a:extLst>
              <a:ext uri="{FF2B5EF4-FFF2-40B4-BE49-F238E27FC236}">
                <a16:creationId xmlns:a16="http://schemas.microsoft.com/office/drawing/2014/main" id="{E656D90F-A3C2-4ED2-8B70-75BD9A3CE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44316BE3-F738-4C28-9EF0-9BDB35E4B775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490F31AA-A53B-4552-B6C2-885FF22F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ângulo 11">
            <a:extLst>
              <a:ext uri="{FF2B5EF4-FFF2-40B4-BE49-F238E27FC236}">
                <a16:creationId xmlns:a16="http://schemas.microsoft.com/office/drawing/2014/main" id="{2C79A484-2126-48C9-B6C6-E7897F418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11C4C756-6C19-432B-9BB6-874F4B348AC4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86C47731-4075-4C85-8CB1-20B2010B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207645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latin typeface="Trebuchet MS" panose="020B0603020202020204" pitchFamily="34" charset="0"/>
              </a:rPr>
              <a:t>4. Quais são os elementos figurados do sangue responsáveis pelo transporte de oxigénio?</a:t>
            </a:r>
          </a:p>
        </p:txBody>
      </p:sp>
      <p:sp>
        <p:nvSpPr>
          <p:cNvPr id="27651" name="Rectângulo 15">
            <a:extLst>
              <a:ext uri="{FF2B5EF4-FFF2-40B4-BE49-F238E27FC236}">
                <a16:creationId xmlns:a16="http://schemas.microsoft.com/office/drawing/2014/main" id="{18E61ED6-5235-4227-AD87-40E67A1FF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0C60D067-7E91-4F30-AA70-6AD5D4861D22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A5C13BAF-4DC2-4ED8-B577-9452AD24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044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ângulo 11">
            <a:extLst>
              <a:ext uri="{FF2B5EF4-FFF2-40B4-BE49-F238E27FC236}">
                <a16:creationId xmlns:a16="http://schemas.microsoft.com/office/drawing/2014/main" id="{B8A58429-2995-478B-824D-4288D533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125538"/>
            <a:ext cx="174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800" b="1">
                <a:solidFill>
                  <a:srgbClr val="DE0000"/>
                </a:solidFill>
                <a:latin typeface="Trebuchet MS" panose="020B0603020202020204" pitchFamily="34" charset="0"/>
              </a:rPr>
              <a:t>atividade</a:t>
            </a:r>
            <a:endParaRPr lang="pt-PT" altLang="pt-BR" sz="2800">
              <a:solidFill>
                <a:srgbClr val="DE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16" descr="ID070">
            <a:extLst>
              <a:ext uri="{FF2B5EF4-FFF2-40B4-BE49-F238E27FC236}">
                <a16:creationId xmlns:a16="http://schemas.microsoft.com/office/drawing/2014/main" id="{EAB16066-E7B9-419E-B9E0-B499E7B3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444087" y="3035300"/>
            <a:ext cx="1456863" cy="1215379"/>
          </a:xfrm>
          <a:prstGeom prst="ellipse">
            <a:avLst/>
          </a:prstGeom>
          <a:noFill/>
        </p:spPr>
      </p:pic>
      <p:pic>
        <p:nvPicPr>
          <p:cNvPr id="18" name="Picture 16" descr="ID070">
            <a:extLst>
              <a:ext uri="{FF2B5EF4-FFF2-40B4-BE49-F238E27FC236}">
                <a16:creationId xmlns:a16="http://schemas.microsoft.com/office/drawing/2014/main" id="{AB45D96F-5479-491A-A643-022D8D7A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912540" y="3248224"/>
            <a:ext cx="946404" cy="789532"/>
          </a:xfrm>
          <a:prstGeom prst="ellipse">
            <a:avLst/>
          </a:prstGeom>
          <a:noFill/>
        </p:spPr>
      </p:pic>
      <p:pic>
        <p:nvPicPr>
          <p:cNvPr id="19" name="Picture 16" descr="ID070">
            <a:extLst>
              <a:ext uri="{FF2B5EF4-FFF2-40B4-BE49-F238E27FC236}">
                <a16:creationId xmlns:a16="http://schemas.microsoft.com/office/drawing/2014/main" id="{32520626-5222-4EFF-9F96-EE383B3F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807490" y="4118795"/>
            <a:ext cx="946404" cy="789532"/>
          </a:xfrm>
          <a:prstGeom prst="ellipse">
            <a:avLst/>
          </a:prstGeom>
          <a:noFill/>
        </p:spPr>
      </p:pic>
      <p:pic>
        <p:nvPicPr>
          <p:cNvPr id="20" name="Picture 16" descr="ID070">
            <a:extLst>
              <a:ext uri="{FF2B5EF4-FFF2-40B4-BE49-F238E27FC236}">
                <a16:creationId xmlns:a16="http://schemas.microsoft.com/office/drawing/2014/main" id="{CD5E5AB9-B074-4823-9F6E-1954E3D0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5807490" y="4858369"/>
            <a:ext cx="946404" cy="789532"/>
          </a:xfrm>
          <a:prstGeom prst="ellipse">
            <a:avLst/>
          </a:prstGeom>
          <a:noFill/>
        </p:spPr>
      </p:pic>
      <p:pic>
        <p:nvPicPr>
          <p:cNvPr id="23" name="Picture 16" descr="ID070">
            <a:extLst>
              <a:ext uri="{FF2B5EF4-FFF2-40B4-BE49-F238E27FC236}">
                <a16:creationId xmlns:a16="http://schemas.microsoft.com/office/drawing/2014/main" id="{E65CF2F3-DCE3-4DF4-9755-100FC64C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465705" y="4463603"/>
            <a:ext cx="946404" cy="789532"/>
          </a:xfrm>
          <a:prstGeom prst="ellipse">
            <a:avLst/>
          </a:prstGeom>
          <a:noFill/>
        </p:spPr>
      </p:pic>
      <p:pic>
        <p:nvPicPr>
          <p:cNvPr id="24" name="Picture 16" descr="ID070">
            <a:extLst>
              <a:ext uri="{FF2B5EF4-FFF2-40B4-BE49-F238E27FC236}">
                <a16:creationId xmlns:a16="http://schemas.microsoft.com/office/drawing/2014/main" id="{1AE7C4C0-941A-4B67-9562-E2AD67F0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938907" y="3642990"/>
            <a:ext cx="1456863" cy="1215379"/>
          </a:xfrm>
          <a:prstGeom prst="ellipse">
            <a:avLst/>
          </a:prstGeom>
          <a:noFill/>
        </p:spPr>
      </p:pic>
      <p:pic>
        <p:nvPicPr>
          <p:cNvPr id="25" name="Picture 16" descr="ID070">
            <a:extLst>
              <a:ext uri="{FF2B5EF4-FFF2-40B4-BE49-F238E27FC236}">
                <a16:creationId xmlns:a16="http://schemas.microsoft.com/office/drawing/2014/main" id="{D712E812-9C73-4D50-95FD-451EBF2C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0602"/>
              </a:clrFrom>
              <a:clrTo>
                <a:srgbClr val="230602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 bwMode="auto">
          <a:xfrm>
            <a:off x="4572550" y="4682731"/>
            <a:ext cx="1743075" cy="1454150"/>
          </a:xfrm>
          <a:prstGeom prst="ellipse">
            <a:avLst/>
          </a:prstGeom>
          <a:noFill/>
        </p:spPr>
      </p:pic>
      <p:sp>
        <p:nvSpPr>
          <p:cNvPr id="26" name="CaixaDeTexto 11">
            <a:extLst>
              <a:ext uri="{FF2B5EF4-FFF2-40B4-BE49-F238E27FC236}">
                <a16:creationId xmlns:a16="http://schemas.microsoft.com/office/drawing/2014/main" id="{DD7D6D79-3CDC-41E4-8FDD-403AB2535161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  <p:sp>
        <p:nvSpPr>
          <p:cNvPr id="27663" name="Rectangle 26">
            <a:extLst>
              <a:ext uri="{FF2B5EF4-FFF2-40B4-BE49-F238E27FC236}">
                <a16:creationId xmlns:a16="http://schemas.microsoft.com/office/drawing/2014/main" id="{DE02BD30-051B-442C-A796-9C43152D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27388"/>
            <a:ext cx="7686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>
                <a:solidFill>
                  <a:srgbClr val="FF6600"/>
                </a:solidFill>
              </a:rPr>
              <a:t>São as hemácias.</a:t>
            </a:r>
            <a:endParaRPr lang="pt-PT" altLang="pt-BR" sz="2400"/>
          </a:p>
          <a:p>
            <a:pPr eaLnBrk="1" hangingPunct="1"/>
            <a:endParaRPr lang="pt-PT" altLang="pt-BR" sz="2400">
              <a:solidFill>
                <a:srgbClr val="FF66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7">
            <a:extLst>
              <a:ext uri="{FF2B5EF4-FFF2-40B4-BE49-F238E27FC236}">
                <a16:creationId xmlns:a16="http://schemas.microsoft.com/office/drawing/2014/main" id="{823A677F-9415-4823-B396-153D9F32DB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50" y="4202113"/>
            <a:ext cx="2232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>
                <a:latin typeface="Trebuchet MS" panose="020B0603020202020204" pitchFamily="34" charset="0"/>
              </a:rPr>
              <a:t>Circulação</a:t>
            </a:r>
          </a:p>
        </p:txBody>
      </p:sp>
      <p:sp>
        <p:nvSpPr>
          <p:cNvPr id="9" name="Rectângulo 13">
            <a:extLst>
              <a:ext uri="{FF2B5EF4-FFF2-40B4-BE49-F238E27FC236}">
                <a16:creationId xmlns:a16="http://schemas.microsoft.com/office/drawing/2014/main" id="{FA9EFEA6-8DB8-4A12-B523-8E1244187675}"/>
              </a:ext>
            </a:extLst>
          </p:cNvPr>
          <p:cNvSpPr/>
          <p:nvPr/>
        </p:nvSpPr>
        <p:spPr>
          <a:xfrm>
            <a:off x="539750" y="1601788"/>
            <a:ext cx="13128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cs typeface="+mn-cs"/>
              </a:rPr>
              <a:t>Sangue</a:t>
            </a:r>
          </a:p>
        </p:txBody>
      </p:sp>
      <p:sp>
        <p:nvSpPr>
          <p:cNvPr id="12" name="Rectângulo 18">
            <a:extLst>
              <a:ext uri="{FF2B5EF4-FFF2-40B4-BE49-F238E27FC236}">
                <a16:creationId xmlns:a16="http://schemas.microsoft.com/office/drawing/2014/main" id="{44F45C84-9F18-44EB-AD50-2CF3C3076F97}"/>
              </a:ext>
            </a:extLst>
          </p:cNvPr>
          <p:cNvSpPr/>
          <p:nvPr/>
        </p:nvSpPr>
        <p:spPr>
          <a:xfrm>
            <a:off x="3203575" y="1628775"/>
            <a:ext cx="53292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cs typeface="+mn-cs"/>
              </a:rPr>
              <a:t>Líquido viscoso e de cor vermelha.</a:t>
            </a:r>
          </a:p>
        </p:txBody>
      </p:sp>
      <p:sp>
        <p:nvSpPr>
          <p:cNvPr id="5125" name="Rectângulo 15">
            <a:extLst>
              <a:ext uri="{FF2B5EF4-FFF2-40B4-BE49-F238E27FC236}">
                <a16:creationId xmlns:a16="http://schemas.microsoft.com/office/drawing/2014/main" id="{1FBDF5A7-E487-47CA-A9A4-BC7FCA81F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14" name="Arredondar Rectângulo de Canto Diagonal 16">
            <a:extLst>
              <a:ext uri="{FF2B5EF4-FFF2-40B4-BE49-F238E27FC236}">
                <a16:creationId xmlns:a16="http://schemas.microsoft.com/office/drawing/2014/main" id="{DEBA22D2-384B-4588-B5B2-01F50680F72D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5127" name="Rectângulo 16">
            <a:extLst>
              <a:ext uri="{FF2B5EF4-FFF2-40B4-BE49-F238E27FC236}">
                <a16:creationId xmlns:a16="http://schemas.microsoft.com/office/drawing/2014/main" id="{C009B75E-B22F-499D-A33D-3594D2DE8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254500"/>
            <a:ext cx="532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sz="2400">
                <a:latin typeface="Trebuchet MS" panose="020B0603020202020204" pitchFamily="34" charset="0"/>
              </a:rPr>
              <a:t>Permite que o sangue chegue a todas as partes do corpo. O órgão que impulsiona o sangue é o coração.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F4FF838-B986-4218-BCDD-FAA31090E381}"/>
              </a:ext>
            </a:extLst>
          </p:cNvPr>
          <p:cNvSpPr/>
          <p:nvPr/>
        </p:nvSpPr>
        <p:spPr>
          <a:xfrm>
            <a:off x="395288" y="4048125"/>
            <a:ext cx="8258175" cy="1611313"/>
          </a:xfrm>
          <a:prstGeom prst="roundRect">
            <a:avLst/>
          </a:prstGeom>
          <a:noFill/>
          <a:ln>
            <a:solidFill>
              <a:srgbClr val="FF7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B40B5888-6DCD-4149-A483-5120A1C54CC6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ângulo 15">
            <a:extLst>
              <a:ext uri="{FF2B5EF4-FFF2-40B4-BE49-F238E27FC236}">
                <a16:creationId xmlns:a16="http://schemas.microsoft.com/office/drawing/2014/main" id="{69C9406A-C7B2-4332-9096-F97D51C3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AC9CDFEA-D194-4CA1-B3D9-B5032A5E043C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38124CB2-DDE0-4413-8DD0-4E0BB611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O sangue – seus constituintes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967FB-FFBF-4056-AE67-CB84C9BAE4D0}"/>
              </a:ext>
            </a:extLst>
          </p:cNvPr>
          <p:cNvSpPr/>
          <p:nvPr/>
        </p:nvSpPr>
        <p:spPr>
          <a:xfrm>
            <a:off x="552450" y="2952750"/>
            <a:ext cx="7907338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415"/>
              </a:buClr>
              <a:buFont typeface="Arial" pitchFamily="34" charset="0"/>
              <a:buChar char="•"/>
              <a:defRPr/>
            </a:pPr>
            <a:r>
              <a:rPr lang="pt-PT" sz="2200" dirty="0">
                <a:latin typeface="Trebuchet MS" pitchFamily="34" charset="0"/>
                <a:cs typeface="+mn-cs"/>
              </a:rPr>
              <a:t>uma</a:t>
            </a:r>
            <a:r>
              <a:rPr lang="pt-PT" sz="2200" b="1" dirty="0">
                <a:latin typeface="Trebuchet MS" pitchFamily="34" charset="0"/>
                <a:cs typeface="+mn-cs"/>
              </a:rPr>
              <a:t> parte líquida, </a:t>
            </a:r>
            <a:r>
              <a:rPr lang="pt-PT" sz="2200" dirty="0">
                <a:latin typeface="Trebuchet MS" pitchFamily="34" charset="0"/>
                <a:cs typeface="+mn-cs"/>
              </a:rPr>
              <a:t>o</a:t>
            </a:r>
            <a:r>
              <a:rPr lang="pt-PT" sz="2200" b="1" dirty="0">
                <a:latin typeface="Trebuchet MS" pitchFamily="34" charset="0"/>
                <a:cs typeface="+mn-cs"/>
              </a:rPr>
              <a:t> </a:t>
            </a:r>
            <a:r>
              <a:rPr lang="pt-PT" sz="2200" b="1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plasma</a:t>
            </a: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415"/>
              </a:buClr>
              <a:buFont typeface="Arial" pitchFamily="34" charset="0"/>
              <a:buChar char="•"/>
              <a:defRPr/>
            </a:pPr>
            <a:endParaRPr lang="pt-PT" sz="1000" b="1" dirty="0">
              <a:solidFill>
                <a:srgbClr val="FF6600"/>
              </a:solidFill>
              <a:latin typeface="Trebuchet MS" pitchFamily="34" charset="0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415"/>
              </a:buClr>
              <a:defRPr/>
            </a:pPr>
            <a:r>
              <a:rPr lang="pt-PT" sz="2000" dirty="0">
                <a:latin typeface="Trebuchet MS" pitchFamily="34" charset="0"/>
                <a:cs typeface="+mn-cs"/>
              </a:rPr>
              <a:t>e por</a:t>
            </a: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415"/>
              </a:buClr>
              <a:buFont typeface="Arial" pitchFamily="34" charset="0"/>
              <a:buChar char="•"/>
              <a:defRPr/>
            </a:pPr>
            <a:endParaRPr lang="pt-PT" sz="1000" dirty="0">
              <a:latin typeface="Trebuchet MS" pitchFamily="34" charset="0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415"/>
              </a:buClr>
              <a:buFont typeface="Arial" pitchFamily="34" charset="0"/>
              <a:buChar char="•"/>
              <a:defRPr/>
            </a:pPr>
            <a:r>
              <a:rPr lang="pt-PT" sz="2200" b="1" dirty="0">
                <a:latin typeface="Trebuchet MS" pitchFamily="34" charset="0"/>
                <a:cs typeface="+mn-cs"/>
              </a:rPr>
              <a:t>elementos figurados </a:t>
            </a:r>
            <a:r>
              <a:rPr lang="pt-PT" sz="2200" dirty="0">
                <a:latin typeface="Trebuchet MS" pitchFamily="34" charset="0"/>
                <a:cs typeface="+mn-cs"/>
              </a:rPr>
              <a:t>– os </a:t>
            </a:r>
            <a:r>
              <a:rPr lang="pt-PT" sz="2200" b="1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glóbulos vermelhos</a:t>
            </a:r>
            <a:r>
              <a:rPr lang="pt-PT" sz="2200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 </a:t>
            </a:r>
            <a:r>
              <a:rPr lang="pt-PT" sz="2200" dirty="0">
                <a:latin typeface="Trebuchet MS" pitchFamily="34" charset="0"/>
                <a:cs typeface="+mn-cs"/>
              </a:rPr>
              <a:t>(ou </a:t>
            </a:r>
            <a:r>
              <a:rPr lang="pt-PT" sz="2200" b="1" dirty="0" err="1">
                <a:latin typeface="Trebuchet MS" pitchFamily="34" charset="0"/>
                <a:cs typeface="+mn-cs"/>
              </a:rPr>
              <a:t>hemácias</a:t>
            </a:r>
            <a:r>
              <a:rPr lang="pt-PT" sz="2200" b="1" dirty="0">
                <a:latin typeface="Trebuchet MS" pitchFamily="34" charset="0"/>
                <a:cs typeface="+mn-cs"/>
              </a:rPr>
              <a:t> </a:t>
            </a:r>
            <a:r>
              <a:rPr lang="pt-PT" sz="2200" dirty="0">
                <a:latin typeface="Trebuchet MS" pitchFamily="34" charset="0"/>
                <a:cs typeface="+mn-cs"/>
              </a:rPr>
              <a:t>ou </a:t>
            </a:r>
            <a:r>
              <a:rPr lang="pt-PT" sz="2200" b="1" dirty="0" err="1">
                <a:latin typeface="Trebuchet MS" pitchFamily="34" charset="0"/>
                <a:cs typeface="+mn-cs"/>
              </a:rPr>
              <a:t>eritrócitos</a:t>
            </a:r>
            <a:r>
              <a:rPr lang="pt-PT" sz="2200" dirty="0">
                <a:latin typeface="Trebuchet MS" pitchFamily="34" charset="0"/>
                <a:cs typeface="+mn-cs"/>
              </a:rPr>
              <a:t>), os </a:t>
            </a:r>
            <a:r>
              <a:rPr lang="pt-PT" sz="2200" b="1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glóbulos brancos </a:t>
            </a:r>
            <a:r>
              <a:rPr lang="pt-PT" sz="2200" dirty="0">
                <a:latin typeface="Trebuchet MS" pitchFamily="34" charset="0"/>
                <a:cs typeface="+mn-cs"/>
              </a:rPr>
              <a:t>(ou </a:t>
            </a:r>
            <a:r>
              <a:rPr lang="pt-PT" sz="2200" b="1" dirty="0">
                <a:latin typeface="Trebuchet MS" pitchFamily="34" charset="0"/>
                <a:cs typeface="+mn-cs"/>
              </a:rPr>
              <a:t>leucócitos</a:t>
            </a:r>
            <a:r>
              <a:rPr lang="pt-PT" sz="2200" dirty="0">
                <a:latin typeface="Trebuchet MS" pitchFamily="34" charset="0"/>
                <a:cs typeface="+mn-cs"/>
              </a:rPr>
              <a:t>)</a:t>
            </a:r>
            <a:r>
              <a:rPr lang="pt-PT" sz="2200" b="1" dirty="0">
                <a:latin typeface="Trebuchet MS" pitchFamily="34" charset="0"/>
                <a:cs typeface="+mn-cs"/>
              </a:rPr>
              <a:t> </a:t>
            </a:r>
            <a:r>
              <a:rPr lang="pt-PT" sz="2200" dirty="0">
                <a:latin typeface="Trebuchet MS" pitchFamily="34" charset="0"/>
                <a:cs typeface="+mn-cs"/>
              </a:rPr>
              <a:t>e as </a:t>
            </a:r>
            <a:r>
              <a:rPr lang="pt-PT" sz="2200" b="1" dirty="0">
                <a:solidFill>
                  <a:srgbClr val="FF6600"/>
                </a:solidFill>
                <a:latin typeface="Trebuchet MS" pitchFamily="34" charset="0"/>
                <a:cs typeface="+mn-cs"/>
              </a:rPr>
              <a:t>plaquetas</a:t>
            </a:r>
            <a:r>
              <a:rPr lang="pt-PT" sz="2200" dirty="0">
                <a:latin typeface="Trebuchet MS" pitchFamily="34" charset="0"/>
                <a:cs typeface="+mn-cs"/>
              </a:rPr>
              <a:t>.</a:t>
            </a:r>
          </a:p>
        </p:txBody>
      </p:sp>
      <p:sp>
        <p:nvSpPr>
          <p:cNvPr id="6150" name="Rectangle 8">
            <a:extLst>
              <a:ext uri="{FF2B5EF4-FFF2-40B4-BE49-F238E27FC236}">
                <a16:creationId xmlns:a16="http://schemas.microsoft.com/office/drawing/2014/main" id="{E1322F68-5401-49A9-A67A-72FEDBF3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25613"/>
            <a:ext cx="7920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200">
                <a:latin typeface="Trebuchet MS" panose="020B0603020202020204" pitchFamily="34" charset="0"/>
              </a:rPr>
              <a:t>O </a:t>
            </a:r>
            <a:r>
              <a:rPr lang="pt-PT" altLang="pt-BR" sz="2200" b="1">
                <a:latin typeface="Trebuchet MS" panose="020B0603020202020204" pitchFamily="34" charset="0"/>
              </a:rPr>
              <a:t>sangue </a:t>
            </a:r>
            <a:r>
              <a:rPr lang="pt-PT" altLang="pt-BR" sz="2200">
                <a:latin typeface="Trebuchet MS" panose="020B0603020202020204" pitchFamily="34" charset="0"/>
              </a:rPr>
              <a:t>é um líquido opaco, viscoso e de cor vermelha, constituído por:</a:t>
            </a: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EA000F8D-9719-461E-9BB9-718788DC27EC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ângulo 15">
            <a:extLst>
              <a:ext uri="{FF2B5EF4-FFF2-40B4-BE49-F238E27FC236}">
                <a16:creationId xmlns:a16="http://schemas.microsoft.com/office/drawing/2014/main" id="{14A411C2-53A3-4BC9-9E90-5FEA4D16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C9228469-8C08-46A3-8215-2D081EB54790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7172" name="Picture 2" descr="\\server-lxed-qcm\Coordenacao\015_Maria Lopes Santos\MANUAIS\CIÊNCIAS\CN 6\CAPA\ANTIGOS\Com ID's\20101478_capa_B.jpg">
            <a:extLst>
              <a:ext uri="{FF2B5EF4-FFF2-40B4-BE49-F238E27FC236}">
                <a16:creationId xmlns:a16="http://schemas.microsoft.com/office/drawing/2014/main" id="{80C0486E-6C9D-4945-9205-9A290A11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5625"/>
            <a:ext cx="3594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76D84C-0F49-4273-9992-586FA27BDBB6}"/>
              </a:ext>
            </a:extLst>
          </p:cNvPr>
          <p:cNvSpPr/>
          <p:nvPr/>
        </p:nvSpPr>
        <p:spPr>
          <a:xfrm>
            <a:off x="1403350" y="4221163"/>
            <a:ext cx="1081088" cy="102711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0BA3C4-7254-46EC-9271-EF22749F6DA0}"/>
              </a:ext>
            </a:extLst>
          </p:cNvPr>
          <p:cNvSpPr/>
          <p:nvPr/>
        </p:nvSpPr>
        <p:spPr>
          <a:xfrm>
            <a:off x="3248025" y="3060700"/>
            <a:ext cx="747713" cy="7381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12C3C8-6F1E-46B9-B2CF-37C8EA54BE0E}"/>
              </a:ext>
            </a:extLst>
          </p:cNvPr>
          <p:cNvSpPr/>
          <p:nvPr/>
        </p:nvSpPr>
        <p:spPr>
          <a:xfrm>
            <a:off x="2936875" y="4878388"/>
            <a:ext cx="747713" cy="73977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176" name="Rectangle 10">
            <a:extLst>
              <a:ext uri="{FF2B5EF4-FFF2-40B4-BE49-F238E27FC236}">
                <a16:creationId xmlns:a16="http://schemas.microsoft.com/office/drawing/2014/main" id="{8FD6E4B5-895F-4502-AEEE-5DBB9718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5013325"/>
            <a:ext cx="14430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>
                <a:latin typeface="Trebuchet MS" panose="020B0603020202020204" pitchFamily="34" charset="0"/>
              </a:rPr>
              <a:t>Plaqueta</a:t>
            </a:r>
            <a:endParaRPr lang="pt-PT" altLang="pt-BR" sz="2400">
              <a:latin typeface="Trebuchet MS" panose="020B0603020202020204" pitchFamily="34" charset="0"/>
            </a:endParaRPr>
          </a:p>
        </p:txBody>
      </p:sp>
      <p:sp>
        <p:nvSpPr>
          <p:cNvPr id="7177" name="Rectangle 13">
            <a:extLst>
              <a:ext uri="{FF2B5EF4-FFF2-40B4-BE49-F238E27FC236}">
                <a16:creationId xmlns:a16="http://schemas.microsoft.com/office/drawing/2014/main" id="{71E76A28-97A1-4218-8574-3AA419D9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151313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>
                <a:latin typeface="Trebuchet MS" panose="020B0603020202020204" pitchFamily="34" charset="0"/>
              </a:rPr>
              <a:t>Glóbulo branco </a:t>
            </a:r>
          </a:p>
        </p:txBody>
      </p:sp>
      <p:sp>
        <p:nvSpPr>
          <p:cNvPr id="7178" name="Rectangle 14">
            <a:extLst>
              <a:ext uri="{FF2B5EF4-FFF2-40B4-BE49-F238E27FC236}">
                <a16:creationId xmlns:a16="http://schemas.microsoft.com/office/drawing/2014/main" id="{98BFE085-E27E-46DB-BD4A-8CDDB1878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3138488"/>
            <a:ext cx="2828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>
                <a:latin typeface="Trebuchet MS" panose="020B0603020202020204" pitchFamily="34" charset="0"/>
              </a:rPr>
              <a:t>Glóbulo vermelho</a:t>
            </a:r>
            <a:r>
              <a:rPr lang="pt-PT" altLang="pt-BR" sz="24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179" name="Rectangle 15">
            <a:extLst>
              <a:ext uri="{FF2B5EF4-FFF2-40B4-BE49-F238E27FC236}">
                <a16:creationId xmlns:a16="http://schemas.microsoft.com/office/drawing/2014/main" id="{745A2D56-CCFF-40E4-A004-56E44F89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422525"/>
            <a:ext cx="118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>
                <a:latin typeface="Trebuchet MS" panose="020B0603020202020204" pitchFamily="34" charset="0"/>
              </a:rPr>
              <a:t>Plasma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78374F-56A6-425E-BD11-2EB577B1F2B7}"/>
              </a:ext>
            </a:extLst>
          </p:cNvPr>
          <p:cNvCxnSpPr/>
          <p:nvPr/>
        </p:nvCxnSpPr>
        <p:spPr>
          <a:xfrm>
            <a:off x="1763713" y="2781300"/>
            <a:ext cx="371475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B4208D-6894-45CE-8C3A-45471BFD54FB}"/>
              </a:ext>
            </a:extLst>
          </p:cNvPr>
          <p:cNvCxnSpPr/>
          <p:nvPr/>
        </p:nvCxnSpPr>
        <p:spPr>
          <a:xfrm>
            <a:off x="4140200" y="3463925"/>
            <a:ext cx="133826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B6E3BF-5BBA-4E32-9B8D-C96037A3FC0D}"/>
              </a:ext>
            </a:extLst>
          </p:cNvPr>
          <p:cNvCxnSpPr/>
          <p:nvPr/>
        </p:nvCxnSpPr>
        <p:spPr>
          <a:xfrm>
            <a:off x="2566988" y="4508500"/>
            <a:ext cx="292258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9EBBBA-FB46-4DF2-BE00-66DBCDBB1CE1}"/>
              </a:ext>
            </a:extLst>
          </p:cNvPr>
          <p:cNvCxnSpPr/>
          <p:nvPr/>
        </p:nvCxnSpPr>
        <p:spPr>
          <a:xfrm flipV="1">
            <a:off x="3757613" y="5408613"/>
            <a:ext cx="172085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Rectangle 40">
            <a:extLst>
              <a:ext uri="{FF2B5EF4-FFF2-40B4-BE49-F238E27FC236}">
                <a16:creationId xmlns:a16="http://schemas.microsoft.com/office/drawing/2014/main" id="{C5126A91-22DE-4076-A813-489293B5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O sangue – seus constituintes</a:t>
            </a:r>
          </a:p>
        </p:txBody>
      </p:sp>
      <p:sp>
        <p:nvSpPr>
          <p:cNvPr id="19" name="CaixaDeTexto 11">
            <a:extLst>
              <a:ext uri="{FF2B5EF4-FFF2-40B4-BE49-F238E27FC236}">
                <a16:creationId xmlns:a16="http://schemas.microsoft.com/office/drawing/2014/main" id="{3F34464E-FC24-44DD-A09C-DCEA3C3600DE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ângulo 15">
            <a:extLst>
              <a:ext uri="{FF2B5EF4-FFF2-40B4-BE49-F238E27FC236}">
                <a16:creationId xmlns:a16="http://schemas.microsoft.com/office/drawing/2014/main" id="{2D6448FD-1AB2-460A-9596-1A449101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3A7A822A-A455-49F6-9FC7-D79B758823DA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8196" name="Picture 2" descr="\\server-lxed-qcm\Coordenacao\015_Maria Lopes Santos\MANUAIS\CIÊNCIAS\CN 6\CAPA\ANTIGOS\Com ID's\20101478_capa_B.jpg">
            <a:extLst>
              <a:ext uri="{FF2B5EF4-FFF2-40B4-BE49-F238E27FC236}">
                <a16:creationId xmlns:a16="http://schemas.microsoft.com/office/drawing/2014/main" id="{D8C77332-AECD-4804-A50A-5437AA84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5625"/>
            <a:ext cx="3594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5">
            <a:extLst>
              <a:ext uri="{FF2B5EF4-FFF2-40B4-BE49-F238E27FC236}">
                <a16:creationId xmlns:a16="http://schemas.microsoft.com/office/drawing/2014/main" id="{56340936-4128-4191-9563-05CA3EC4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2349500"/>
            <a:ext cx="1344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latin typeface="Trebuchet MS" panose="020B0603020202020204" pitchFamily="34" charset="0"/>
              </a:rPr>
              <a:t>Plasma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9F228F-B429-4A9A-96BD-B7E1FAC650C7}"/>
              </a:ext>
            </a:extLst>
          </p:cNvPr>
          <p:cNvCxnSpPr/>
          <p:nvPr/>
        </p:nvCxnSpPr>
        <p:spPr>
          <a:xfrm>
            <a:off x="1763713" y="2781300"/>
            <a:ext cx="371475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Rectangle 18">
            <a:extLst>
              <a:ext uri="{FF2B5EF4-FFF2-40B4-BE49-F238E27FC236}">
                <a16:creationId xmlns:a16="http://schemas.microsoft.com/office/drawing/2014/main" id="{4ACAB7A3-47CD-43A9-8D5D-25D79372D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00113"/>
            <a:ext cx="6291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Funções dos constituintes do sangue</a:t>
            </a: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8D9237AA-846B-4BD6-BBFC-243DE13DBB7E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ângulo 15">
            <a:extLst>
              <a:ext uri="{FF2B5EF4-FFF2-40B4-BE49-F238E27FC236}">
                <a16:creationId xmlns:a16="http://schemas.microsoft.com/office/drawing/2014/main" id="{913B52B5-BA06-49B7-A82D-ECA0F02D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BEB31A54-DAD0-443B-98E0-078CDB890CB0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9220" name="Rectangle 15">
            <a:extLst>
              <a:ext uri="{FF2B5EF4-FFF2-40B4-BE49-F238E27FC236}">
                <a16:creationId xmlns:a16="http://schemas.microsoft.com/office/drawing/2014/main" id="{4C041C49-59F9-4F6F-BC2D-D9DFECDD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89100"/>
            <a:ext cx="13446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Plasma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6DADD-9B9E-46B9-96B9-2D1CB0AA674A}"/>
              </a:ext>
            </a:extLst>
          </p:cNvPr>
          <p:cNvSpPr/>
          <p:nvPr/>
        </p:nvSpPr>
        <p:spPr>
          <a:xfrm>
            <a:off x="539750" y="2798763"/>
            <a:ext cx="795496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400" dirty="0">
                <a:latin typeface="Trebuchet MS" pitchFamily="34" charset="0"/>
                <a:cs typeface="+mn-cs"/>
              </a:rPr>
              <a:t>Líquido amarelado;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400" dirty="0">
                <a:latin typeface="Trebuchet MS" pitchFamily="34" charset="0"/>
                <a:cs typeface="+mn-cs"/>
              </a:rPr>
              <a:t>ocupa mais de metade do volume do sangue;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400" dirty="0">
                <a:latin typeface="Trebuchet MS" pitchFamily="34" charset="0"/>
                <a:cs typeface="+mn-cs"/>
              </a:rPr>
              <a:t>constituído principalmente por água - cerca de 92%.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Trebuchet MS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Trebuchet MS" pitchFamily="34" charset="0"/>
              <a:cs typeface="+mn-cs"/>
            </a:endParaRPr>
          </a:p>
        </p:txBody>
      </p:sp>
      <p:sp>
        <p:nvSpPr>
          <p:cNvPr id="9222" name="Rectangle 9">
            <a:extLst>
              <a:ext uri="{FF2B5EF4-FFF2-40B4-BE49-F238E27FC236}">
                <a16:creationId xmlns:a16="http://schemas.microsoft.com/office/drawing/2014/main" id="{402ADC28-110A-4F5A-B9DE-F387848E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12C6625-9DE2-4CF4-BAFF-A657CADB41E0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ângulo 15">
            <a:extLst>
              <a:ext uri="{FF2B5EF4-FFF2-40B4-BE49-F238E27FC236}">
                <a16:creationId xmlns:a16="http://schemas.microsoft.com/office/drawing/2014/main" id="{8C59576F-6D4F-4471-A387-9543FEED8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C947DC75-008C-4A60-BB00-77C722DFF172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4153C364-B12D-4BE7-98CF-63F3374B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2728913"/>
            <a:ext cx="80994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 b="1">
                <a:latin typeface="Trebuchet MS" panose="020B0603020202020204" pitchFamily="34" charset="0"/>
              </a:rPr>
              <a:t>Funções:</a:t>
            </a:r>
          </a:p>
          <a:p>
            <a:pPr eaLnBrk="1" hangingPunct="1"/>
            <a:endParaRPr lang="pt-PT" altLang="pt-BR" b="1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PT" altLang="pt-BR" sz="2400">
                <a:latin typeface="Trebuchet MS" panose="020B0603020202020204" pitchFamily="34" charset="0"/>
              </a:rPr>
              <a:t>– transportar os elementos figurados do sangue;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400">
                <a:latin typeface="Trebuchet MS" panose="020B0603020202020204" pitchFamily="34" charset="0"/>
              </a:rPr>
              <a:t>– conduzir os nutrientes até às células;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400">
                <a:latin typeface="Trebuchet MS" panose="020B0603020202020204" pitchFamily="34" charset="0"/>
              </a:rPr>
              <a:t>– transportar as substâncias resultantes da atividade celular, que vão ser eliminadas;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BR" sz="2400">
                <a:latin typeface="Trebuchet MS" panose="020B0603020202020204" pitchFamily="34" charset="0"/>
              </a:rPr>
              <a:t>– levar, por exemplo, medicamentos, a todo o corpo.</a:t>
            </a:r>
          </a:p>
        </p:txBody>
      </p:sp>
      <p:pic>
        <p:nvPicPr>
          <p:cNvPr id="10245" name="Picture 2" descr="\\server-lxed-qcm\Coordenacao\015_Maria Lopes Santos\MANUAIS\CIÊNCIAS\CN 6\DOSSIER de IMAGENS\ID\ID PROVISÓRIAS\14-02\ID073.jpg">
            <a:extLst>
              <a:ext uri="{FF2B5EF4-FFF2-40B4-BE49-F238E27FC236}">
                <a16:creationId xmlns:a16="http://schemas.microsoft.com/office/drawing/2014/main" id="{AE9DD03C-CD52-4690-85B4-6ECDCCA5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1672"/>
          <a:stretch>
            <a:fillRect/>
          </a:stretch>
        </p:blipFill>
        <p:spPr bwMode="auto">
          <a:xfrm>
            <a:off x="5724525" y="1298575"/>
            <a:ext cx="25415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2">
            <a:extLst>
              <a:ext uri="{FF2B5EF4-FFF2-40B4-BE49-F238E27FC236}">
                <a16:creationId xmlns:a16="http://schemas.microsoft.com/office/drawing/2014/main" id="{8B353DDF-9EE9-494E-AA00-1874364E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89100"/>
            <a:ext cx="13446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solidFill>
                  <a:srgbClr val="FF6600"/>
                </a:solidFill>
                <a:latin typeface="Trebuchet MS" panose="020B0603020202020204" pitchFamily="34" charset="0"/>
              </a:rPr>
              <a:t>Plasma</a:t>
            </a:r>
          </a:p>
        </p:txBody>
      </p:sp>
      <p:sp>
        <p:nvSpPr>
          <p:cNvPr id="10247" name="Rectangle 13">
            <a:extLst>
              <a:ext uri="{FF2B5EF4-FFF2-40B4-BE49-F238E27FC236}">
                <a16:creationId xmlns:a16="http://schemas.microsoft.com/office/drawing/2014/main" id="{08BC81A9-8438-4D28-8B00-FFE2B154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62025"/>
            <a:ext cx="418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Constituintes do sangue</a:t>
            </a: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2C48934-8BA6-4D51-A07E-7AE7D2AE315C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  <p:sp>
        <p:nvSpPr>
          <p:cNvPr id="10249" name="TextBox 1">
            <a:extLst>
              <a:ext uri="{FF2B5EF4-FFF2-40B4-BE49-F238E27FC236}">
                <a16:creationId xmlns:a16="http://schemas.microsoft.com/office/drawing/2014/main" id="{85228C39-4646-47BE-80E7-4AF00434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1169988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1200"/>
              <a:t>Açúcar</a:t>
            </a:r>
          </a:p>
        </p:txBody>
      </p:sp>
      <p:sp>
        <p:nvSpPr>
          <p:cNvPr id="10250" name="TextBox 11">
            <a:extLst>
              <a:ext uri="{FF2B5EF4-FFF2-40B4-BE49-F238E27FC236}">
                <a16:creationId xmlns:a16="http://schemas.microsoft.com/office/drawing/2014/main" id="{719D2FEC-E1C4-4337-82F6-FB1CB603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1360488"/>
            <a:ext cx="79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BR" sz="1200"/>
              <a:t>Dióxido de carbono</a:t>
            </a:r>
          </a:p>
        </p:txBody>
      </p:sp>
      <p:sp>
        <p:nvSpPr>
          <p:cNvPr id="10251" name="TextBox 15">
            <a:extLst>
              <a:ext uri="{FF2B5EF4-FFF2-40B4-BE49-F238E27FC236}">
                <a16:creationId xmlns:a16="http://schemas.microsoft.com/office/drawing/2014/main" id="{04B07DA4-EB94-457A-987D-A3E82BFC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2647950"/>
            <a:ext cx="622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1200"/>
              <a:t>Lípidos</a:t>
            </a:r>
          </a:p>
        </p:txBody>
      </p:sp>
      <p:sp>
        <p:nvSpPr>
          <p:cNvPr id="10252" name="TextBox 16">
            <a:extLst>
              <a:ext uri="{FF2B5EF4-FFF2-40B4-BE49-F238E27FC236}">
                <a16:creationId xmlns:a16="http://schemas.microsoft.com/office/drawing/2014/main" id="{3D90DEA1-5161-4592-B342-C7E6C93F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50983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BR" sz="1400" b="1">
                <a:solidFill>
                  <a:srgbClr val="FF7415"/>
                </a:solidFill>
              </a:rPr>
              <a:t>Plasma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98B35A-8870-48FA-87AB-C4334DE1EE71}"/>
              </a:ext>
            </a:extLst>
          </p:cNvPr>
          <p:cNvCxnSpPr/>
          <p:nvPr/>
        </p:nvCxnSpPr>
        <p:spPr>
          <a:xfrm>
            <a:off x="5508625" y="2647950"/>
            <a:ext cx="584200" cy="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ângulo 15">
            <a:extLst>
              <a:ext uri="{FF2B5EF4-FFF2-40B4-BE49-F238E27FC236}">
                <a16:creationId xmlns:a16="http://schemas.microsoft.com/office/drawing/2014/main" id="{51EF8621-5A39-4FC3-913E-AE9A81E7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47650"/>
            <a:ext cx="7345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200" b="1">
                <a:solidFill>
                  <a:srgbClr val="FF6600"/>
                </a:solidFill>
              </a:rPr>
              <a:t>Transporte de nutrientes e oxigénio até às células</a:t>
            </a:r>
            <a:endParaRPr lang="pt-PT" altLang="pt-BR" sz="2200">
              <a:solidFill>
                <a:srgbClr val="FF6600"/>
              </a:solidFill>
            </a:endParaRPr>
          </a:p>
        </p:txBody>
      </p:sp>
      <p:sp>
        <p:nvSpPr>
          <p:cNvPr id="5" name="Arredondar Rectângulo de Canto Diagonal 16">
            <a:extLst>
              <a:ext uri="{FF2B5EF4-FFF2-40B4-BE49-F238E27FC236}">
                <a16:creationId xmlns:a16="http://schemas.microsoft.com/office/drawing/2014/main" id="{56CF8B83-724B-4561-8CDD-59FB56918638}"/>
              </a:ext>
            </a:extLst>
          </p:cNvPr>
          <p:cNvSpPr/>
          <p:nvPr/>
        </p:nvSpPr>
        <p:spPr>
          <a:xfrm rot="10800000" flipV="1">
            <a:off x="684213" y="250825"/>
            <a:ext cx="503237" cy="431800"/>
          </a:xfrm>
          <a:prstGeom prst="round2DiagRect">
            <a:avLst>
              <a:gd name="adj1" fmla="val 0"/>
              <a:gd name="adj2" fmla="val 27256"/>
            </a:avLst>
          </a:prstGeom>
          <a:solidFill>
            <a:srgbClr val="FF7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cs typeface="Arial" pitchFamily="34" charset="0"/>
              </a:rPr>
              <a:t>1.3</a:t>
            </a:r>
          </a:p>
        </p:txBody>
      </p:sp>
      <p:pic>
        <p:nvPicPr>
          <p:cNvPr id="11268" name="Picture 2" descr="\\server-lxed-qcm\Coordenacao\015_Maria Lopes Santos\MANUAIS\CIÊNCIAS\CN 6\CAPA\ANTIGOS\Com ID's\20101478_capa_B.jpg">
            <a:extLst>
              <a:ext uri="{FF2B5EF4-FFF2-40B4-BE49-F238E27FC236}">
                <a16:creationId xmlns:a16="http://schemas.microsoft.com/office/drawing/2014/main" id="{529BCA45-6FF7-4BA1-92AE-4769FE36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5625"/>
            <a:ext cx="3594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62F0C4F-7DDC-4CE7-9B72-651480AF2C70}"/>
              </a:ext>
            </a:extLst>
          </p:cNvPr>
          <p:cNvSpPr/>
          <p:nvPr/>
        </p:nvSpPr>
        <p:spPr>
          <a:xfrm>
            <a:off x="3248025" y="3060700"/>
            <a:ext cx="747713" cy="7381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270" name="Rectangle 14">
            <a:extLst>
              <a:ext uri="{FF2B5EF4-FFF2-40B4-BE49-F238E27FC236}">
                <a16:creationId xmlns:a16="http://schemas.microsoft.com/office/drawing/2014/main" id="{5270026A-6347-4E8F-B1F9-D69C14D2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3068638"/>
            <a:ext cx="32670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800" b="1">
                <a:latin typeface="Trebuchet MS" panose="020B0603020202020204" pitchFamily="34" charset="0"/>
              </a:rPr>
              <a:t>Glóbulo vermelho</a:t>
            </a:r>
            <a:r>
              <a:rPr lang="pt-PT" altLang="pt-BR" sz="2800"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E44AE4-9555-48F8-A4B8-C48EEDFC5A6F}"/>
              </a:ext>
            </a:extLst>
          </p:cNvPr>
          <p:cNvCxnSpPr/>
          <p:nvPr/>
        </p:nvCxnSpPr>
        <p:spPr>
          <a:xfrm>
            <a:off x="4140200" y="3463925"/>
            <a:ext cx="133826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40">
            <a:extLst>
              <a:ext uri="{FF2B5EF4-FFF2-40B4-BE49-F238E27FC236}">
                <a16:creationId xmlns:a16="http://schemas.microsoft.com/office/drawing/2014/main" id="{E1C7E279-375F-491C-8AA9-04BD9F2E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800" b="1">
                <a:latin typeface="Trebuchet MS" panose="020B0603020202020204" pitchFamily="34" charset="0"/>
              </a:rPr>
              <a:t>O sangue – seus constituintes</a:t>
            </a: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B2E74D5D-6924-4DCC-AD9A-5506DC605368}"/>
              </a:ext>
            </a:extLst>
          </p:cNvPr>
          <p:cNvSpPr txBox="1"/>
          <p:nvPr/>
        </p:nvSpPr>
        <p:spPr>
          <a:xfrm>
            <a:off x="5724525" y="6532563"/>
            <a:ext cx="262731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Ciências da Natureza seis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1004</Words>
  <Application>Microsoft Office PowerPoint</Application>
  <PresentationFormat>Apresentação na tela (4:3)</PresentationFormat>
  <Paragraphs>195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Calibri</vt:lpstr>
      <vt:lpstr>Arial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Bloco Gráfico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csmartins</dc:creator>
  <cp:lastModifiedBy>..... ...</cp:lastModifiedBy>
  <cp:revision>112</cp:revision>
  <dcterms:created xsi:type="dcterms:W3CDTF">2011-02-24T10:24:30Z</dcterms:created>
  <dcterms:modified xsi:type="dcterms:W3CDTF">2019-06-23T13:32:13Z</dcterms:modified>
</cp:coreProperties>
</file>